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3.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80" r:id="rId2"/>
    <p:sldId id="270" r:id="rId3"/>
    <p:sldId id="271" r:id="rId4"/>
    <p:sldId id="272" r:id="rId5"/>
    <p:sldId id="286" r:id="rId6"/>
    <p:sldId id="281" r:id="rId7"/>
    <p:sldId id="282" r:id="rId8"/>
    <p:sldId id="287" r:id="rId9"/>
    <p:sldId id="273" r:id="rId10"/>
    <p:sldId id="288" r:id="rId11"/>
    <p:sldId id="283" r:id="rId12"/>
    <p:sldId id="285" r:id="rId13"/>
    <p:sldId id="256" r:id="rId14"/>
    <p:sldId id="289" r:id="rId15"/>
    <p:sldId id="269" r:id="rId16"/>
    <p:sldId id="279" r:id="rId17"/>
  </p:sldIdLst>
  <p:sldSz cx="18288000" cy="10287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Open Sans" panose="020B060603050402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8296"/>
    <a:srgbClr val="A399A9"/>
    <a:srgbClr val="635869"/>
    <a:srgbClr val="DFC452"/>
    <a:srgbClr val="9BD1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26" autoAdjust="0"/>
  </p:normalViewPr>
  <p:slideViewPr>
    <p:cSldViewPr>
      <p:cViewPr varScale="1">
        <p:scale>
          <a:sx n="55" d="100"/>
          <a:sy n="55" d="100"/>
        </p:scale>
        <p:origin x="614"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18.05.2021</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867571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35193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pexels.com/photo/cinema-curtain-curtain-on-decorative-276179/"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hyperlink" Target="https://www.pexels.com/photo/cinema-curtain-curtain-on-decorative-276179/"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https://www.pexels.com/photo/cinema-curtain-curtain-on-decorative-276179/"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sp>
        <p:nvSpPr>
          <p:cNvPr id="10" name="TextBox 10"/>
          <p:cNvSpPr txBox="1"/>
          <p:nvPr/>
        </p:nvSpPr>
        <p:spPr>
          <a:xfrm rot="5400000">
            <a:off x="15155394" y="5209172"/>
            <a:ext cx="4662717" cy="265080"/>
          </a:xfrm>
          <a:prstGeom prst="rect">
            <a:avLst/>
          </a:prstGeom>
        </p:spPr>
        <p:txBody>
          <a:bodyPr lIns="0" tIns="0" rIns="0" bIns="0" rtlCol="0" anchor="t">
            <a:spAutoFit/>
          </a:bodyPr>
          <a:lstStyle/>
          <a:p>
            <a:pPr marL="0" lvl="0" indent="0" algn="ctr">
              <a:lnSpc>
                <a:spcPts val="2239"/>
              </a:lnSpc>
              <a:spcBef>
                <a:spcPts val="223"/>
              </a:spcBef>
            </a:pPr>
            <a:r>
              <a:rPr lang="en-US" sz="1599" spc="15">
                <a:solidFill>
                  <a:srgbClr val="FFFFFF"/>
                </a:solidFill>
                <a:latin typeface="Open Sans"/>
              </a:rPr>
              <a:t>14th Annual GPE Conference | May 17-19, 2021</a:t>
            </a:r>
          </a:p>
        </p:txBody>
      </p:sp>
      <p:sp>
        <p:nvSpPr>
          <p:cNvPr id="11" name="Title 1"/>
          <p:cNvSpPr txBox="1">
            <a:spLocks/>
          </p:cNvSpPr>
          <p:nvPr/>
        </p:nvSpPr>
        <p:spPr>
          <a:xfrm>
            <a:off x="0" y="1257300"/>
            <a:ext cx="18288000" cy="191828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rgbClr val="DFC45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noProof="0" dirty="0">
                <a:ln>
                  <a:noFill/>
                </a:ln>
                <a:solidFill>
                  <a:srgbClr val="DFC452"/>
                </a:solidFill>
                <a:uLnTx/>
                <a:uFillTx/>
                <a:ea typeface="+mj-ea"/>
                <a:cs typeface="+mj-cs"/>
              </a:rPr>
              <a:t>2021 GPE AWARDS</a:t>
            </a:r>
          </a:p>
        </p:txBody>
      </p:sp>
      <p:sp>
        <p:nvSpPr>
          <p:cNvPr id="12" name="Subtitle 2"/>
          <p:cNvSpPr txBox="1">
            <a:spLocks/>
          </p:cNvSpPr>
          <p:nvPr/>
        </p:nvSpPr>
        <p:spPr>
          <a:xfrm>
            <a:off x="2286000" y="3344109"/>
            <a:ext cx="7569272" cy="87412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kern="1200">
                <a:solidFill>
                  <a:srgbClr val="9BD1E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dirty="0">
                <a:cs typeface="Calibri" panose="020F0502020204030204" pitchFamily="34" charset="0"/>
              </a:rPr>
              <a:t>Awards Committee:</a:t>
            </a:r>
            <a:endParaRPr lang="en-US" sz="4800" dirty="0">
              <a:cs typeface="Calibri" panose="020F0502020204030204" pitchFamily="34" charset="0"/>
            </a:endParaRPr>
          </a:p>
        </p:txBody>
      </p:sp>
      <p:sp>
        <p:nvSpPr>
          <p:cNvPr id="13" name="Subtitle 2"/>
          <p:cNvSpPr txBox="1">
            <a:spLocks/>
          </p:cNvSpPr>
          <p:nvPr/>
        </p:nvSpPr>
        <p:spPr>
          <a:xfrm>
            <a:off x="4572000" y="4386757"/>
            <a:ext cx="6553200" cy="291566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9BD1E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spcAft>
                <a:spcPts val="1000"/>
              </a:spcAft>
              <a:defRPr/>
            </a:pPr>
            <a:r>
              <a:rPr lang="en-US" sz="3800" dirty="0">
                <a:solidFill>
                  <a:schemeClr val="bg1"/>
                </a:solidFill>
              </a:rPr>
              <a:t>Omar Poma Gil - USIL</a:t>
            </a:r>
          </a:p>
          <a:p>
            <a:pPr lvl="0" algn="l">
              <a:spcAft>
                <a:spcPts val="1000"/>
              </a:spcAft>
              <a:defRPr/>
            </a:pPr>
            <a:r>
              <a:rPr lang="en-US" sz="3800" dirty="0">
                <a:solidFill>
                  <a:schemeClr val="bg1"/>
                </a:solidFill>
              </a:rPr>
              <a:t>Brian Patton - UC</a:t>
            </a:r>
          </a:p>
          <a:p>
            <a:pPr algn="l">
              <a:spcAft>
                <a:spcPts val="1000"/>
              </a:spcAft>
              <a:defRPr/>
            </a:pPr>
            <a:r>
              <a:rPr lang="en-US" sz="3800" dirty="0">
                <a:solidFill>
                  <a:schemeClr val="bg1"/>
                </a:solidFill>
              </a:rPr>
              <a:t>Aaron Smith – UT</a:t>
            </a:r>
          </a:p>
          <a:p>
            <a:pPr algn="l">
              <a:spcAft>
                <a:spcPts val="1000"/>
              </a:spcAft>
              <a:defRPr/>
            </a:pPr>
            <a:r>
              <a:rPr lang="en-US" sz="3800" dirty="0">
                <a:solidFill>
                  <a:schemeClr val="bg1"/>
                </a:solidFill>
              </a:rPr>
              <a:t>Melanie Robbins - ECU</a:t>
            </a:r>
          </a:p>
          <a:p>
            <a:pPr lvl="0" algn="l">
              <a:spcAft>
                <a:spcPts val="1000"/>
              </a:spcAft>
              <a:defRPr/>
            </a:pPr>
            <a:br>
              <a:rPr kumimoji="0" lang="en-US" sz="3000" b="0" i="0" u="none" strike="noStrike" kern="1200" cap="none" spc="0" normalizeH="0" noProof="0" dirty="0">
                <a:ln>
                  <a:noFill/>
                </a:ln>
                <a:solidFill>
                  <a:srgbClr val="DFC452"/>
                </a:solidFill>
                <a:effectLst/>
                <a:uLnTx/>
                <a:uFillTx/>
                <a:latin typeface="Calibri" panose="020F0502020204030204"/>
                <a:ea typeface="+mn-ea"/>
                <a:cs typeface="+mn-cs"/>
              </a:rPr>
            </a:br>
            <a:endParaRPr kumimoji="0" lang="en-US" sz="3000" b="0" i="0" u="none" strike="noStrike" kern="1200" cap="none" spc="0" normalizeH="0" noProof="0" dirty="0">
              <a:ln>
                <a:noFill/>
              </a:ln>
              <a:solidFill>
                <a:srgbClr val="DFC45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0" b="0" i="0" u="none" strike="noStrike" kern="1200" cap="none" spc="0" normalizeH="0" noProof="0" dirty="0">
              <a:ln>
                <a:noFill/>
              </a:ln>
              <a:solidFill>
                <a:sysClr val="window" lastClr="FFFFFF"/>
              </a:solidFill>
              <a:effectLst/>
              <a:uLnTx/>
              <a:uFillTx/>
              <a:latin typeface="Calibri" panose="020F0502020204030204"/>
              <a:ea typeface="+mn-ea"/>
              <a:cs typeface="+mn-cs"/>
            </a:endParaRPr>
          </a:p>
        </p:txBody>
      </p:sp>
      <p:pic>
        <p:nvPicPr>
          <p:cNvPr id="14" name="Picture 13"/>
          <p:cNvPicPr>
            <a:picLocks noChangeAspect="1"/>
          </p:cNvPicPr>
          <p:nvPr/>
        </p:nvPicPr>
        <p:blipFill>
          <a:blip r:embed="rId3"/>
          <a:stretch>
            <a:fillRect/>
          </a:stretch>
        </p:blipFill>
        <p:spPr>
          <a:xfrm>
            <a:off x="381000" y="8513599"/>
            <a:ext cx="4919898" cy="1066892"/>
          </a:xfrm>
          <a:prstGeom prst="rect">
            <a:avLst/>
          </a:prstGeom>
        </p:spPr>
      </p:pic>
      <p:cxnSp>
        <p:nvCxnSpPr>
          <p:cNvPr id="5" name="Straight Connector 4">
            <a:extLst>
              <a:ext uri="{FF2B5EF4-FFF2-40B4-BE49-F238E27FC236}">
                <a16:creationId xmlns:a16="http://schemas.microsoft.com/office/drawing/2014/main" id="{CE2BBD61-A4EF-483F-BC3B-934F48837981}"/>
              </a:ext>
            </a:extLst>
          </p:cNvPr>
          <p:cNvCxnSpPr/>
          <p:nvPr/>
        </p:nvCxnSpPr>
        <p:spPr>
          <a:xfrm>
            <a:off x="16916400" y="0"/>
            <a:ext cx="0" cy="10287000"/>
          </a:xfrm>
          <a:prstGeom prst="line">
            <a:avLst/>
          </a:prstGeom>
          <a:ln w="9525" cap="flat" cmpd="sng" algn="ctr">
            <a:solidFill>
              <a:srgbClr val="8E8296"/>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09826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urniture, curtain&#10;&#10;Description automatically generated">
            <a:extLst>
              <a:ext uri="{FF2B5EF4-FFF2-40B4-BE49-F238E27FC236}">
                <a16:creationId xmlns:a16="http://schemas.microsoft.com/office/drawing/2014/main" id="{7731128B-F94D-43C1-AD8E-21B824D82D7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416" b="14330"/>
          <a:stretch/>
        </p:blipFill>
        <p:spPr>
          <a:xfrm>
            <a:off x="20" y="1923"/>
            <a:ext cx="18287980" cy="10285077"/>
          </a:xfrm>
          <a:prstGeom prst="rect">
            <a:avLst/>
          </a:prstGeom>
        </p:spPr>
      </p:pic>
    </p:spTree>
    <p:extLst>
      <p:ext uri="{BB962C8B-B14F-4D97-AF65-F5344CB8AC3E}">
        <p14:creationId xmlns:p14="http://schemas.microsoft.com/office/powerpoint/2010/main" val="2188583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10" name="TextBox 10"/>
          <p:cNvSpPr txBox="1"/>
          <p:nvPr/>
        </p:nvSpPr>
        <p:spPr>
          <a:xfrm rot="5400000">
            <a:off x="15155394" y="5209172"/>
            <a:ext cx="4662717" cy="265080"/>
          </a:xfrm>
          <a:prstGeom prst="rect">
            <a:avLst/>
          </a:prstGeom>
        </p:spPr>
        <p:txBody>
          <a:bodyPr lIns="0" tIns="0" rIns="0" bIns="0" rtlCol="0" anchor="t">
            <a:spAutoFit/>
          </a:bodyPr>
          <a:lstStyle/>
          <a:p>
            <a:pPr marL="0" lvl="0" indent="0" algn="ctr">
              <a:lnSpc>
                <a:spcPts val="2239"/>
              </a:lnSpc>
              <a:spcBef>
                <a:spcPts val="223"/>
              </a:spcBef>
            </a:pPr>
            <a:r>
              <a:rPr lang="en-US" sz="1599" spc="15">
                <a:solidFill>
                  <a:srgbClr val="FFFFFF"/>
                </a:solidFill>
                <a:latin typeface="Open Sans"/>
              </a:rPr>
              <a:t>14th Annual GPE Conference | May 17-19, 2021</a:t>
            </a:r>
          </a:p>
        </p:txBody>
      </p:sp>
      <p:pic>
        <p:nvPicPr>
          <p:cNvPr id="11" name="Picture 10"/>
          <p:cNvPicPr>
            <a:picLocks noChangeAspect="1"/>
          </p:cNvPicPr>
          <p:nvPr/>
        </p:nvPicPr>
        <p:blipFill>
          <a:blip r:embed="rId3"/>
          <a:stretch>
            <a:fillRect/>
          </a:stretch>
        </p:blipFill>
        <p:spPr>
          <a:xfrm>
            <a:off x="12954000" y="7048500"/>
            <a:ext cx="2613259" cy="260375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800100"/>
            <a:ext cx="11125171" cy="859764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85748" y="1485900"/>
            <a:ext cx="3626554" cy="5019867"/>
          </a:xfrm>
          <a:prstGeom prst="rect">
            <a:avLst/>
          </a:prstGeom>
          <a:ln>
            <a:solidFill>
              <a:srgbClr val="DFC452"/>
            </a:solidFill>
          </a:ln>
        </p:spPr>
      </p:pic>
      <p:cxnSp>
        <p:nvCxnSpPr>
          <p:cNvPr id="9" name="Straight Connector 8">
            <a:extLst>
              <a:ext uri="{FF2B5EF4-FFF2-40B4-BE49-F238E27FC236}">
                <a16:creationId xmlns:a16="http://schemas.microsoft.com/office/drawing/2014/main" id="{5C3FB592-0B02-445F-A5A3-77550859E118}"/>
              </a:ext>
            </a:extLst>
          </p:cNvPr>
          <p:cNvCxnSpPr/>
          <p:nvPr/>
        </p:nvCxnSpPr>
        <p:spPr>
          <a:xfrm>
            <a:off x="16916400" y="0"/>
            <a:ext cx="0" cy="10287000"/>
          </a:xfrm>
          <a:prstGeom prst="line">
            <a:avLst/>
          </a:prstGeom>
          <a:ln w="9525" cap="flat" cmpd="sng" algn="ctr">
            <a:solidFill>
              <a:srgbClr val="8E8296"/>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0717871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4000">
        <p15:prstTrans prst="curtains"/>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srcRect/>
          <a:stretch>
            <a:fillRect/>
          </a:stretch>
        </a:blipFill>
        <a:effectLst/>
      </p:bgPr>
    </p:bg>
    <p:spTree>
      <p:nvGrpSpPr>
        <p:cNvPr id="1" name=""/>
        <p:cNvGrpSpPr/>
        <p:nvPr/>
      </p:nvGrpSpPr>
      <p:grpSpPr>
        <a:xfrm>
          <a:off x="0" y="0"/>
          <a:ext cx="0" cy="0"/>
          <a:chOff x="0" y="0"/>
          <a:chExt cx="0" cy="0"/>
        </a:xfrm>
      </p:grpSpPr>
      <p:sp>
        <p:nvSpPr>
          <p:cNvPr id="10" name="TextBox 10"/>
          <p:cNvSpPr txBox="1"/>
          <p:nvPr/>
        </p:nvSpPr>
        <p:spPr>
          <a:xfrm rot="5400000">
            <a:off x="15155394" y="5209172"/>
            <a:ext cx="4662717" cy="265080"/>
          </a:xfrm>
          <a:prstGeom prst="rect">
            <a:avLst/>
          </a:prstGeom>
        </p:spPr>
        <p:txBody>
          <a:bodyPr lIns="0" tIns="0" rIns="0" bIns="0" rtlCol="0" anchor="t">
            <a:spAutoFit/>
          </a:bodyPr>
          <a:lstStyle/>
          <a:p>
            <a:pPr marL="0" lvl="0" indent="0" algn="ctr">
              <a:lnSpc>
                <a:spcPts val="2239"/>
              </a:lnSpc>
              <a:spcBef>
                <a:spcPts val="223"/>
              </a:spcBef>
            </a:pPr>
            <a:r>
              <a:rPr lang="en-US" sz="1599" spc="15">
                <a:solidFill>
                  <a:srgbClr val="FFFFFF"/>
                </a:solidFill>
                <a:latin typeface="Open Sans"/>
              </a:rPr>
              <a:t>14th Annual GPE Conference | May 17-19, 2021</a:t>
            </a:r>
          </a:p>
        </p:txBody>
      </p:sp>
      <p:cxnSp>
        <p:nvCxnSpPr>
          <p:cNvPr id="9" name="Straight Connector 8">
            <a:extLst>
              <a:ext uri="{FF2B5EF4-FFF2-40B4-BE49-F238E27FC236}">
                <a16:creationId xmlns:a16="http://schemas.microsoft.com/office/drawing/2014/main" id="{28CE100D-78E8-4AE5-AD16-857F587F890E}"/>
              </a:ext>
            </a:extLst>
          </p:cNvPr>
          <p:cNvCxnSpPr/>
          <p:nvPr/>
        </p:nvCxnSpPr>
        <p:spPr>
          <a:xfrm>
            <a:off x="16916400" y="0"/>
            <a:ext cx="0" cy="10287000"/>
          </a:xfrm>
          <a:prstGeom prst="line">
            <a:avLst/>
          </a:prstGeom>
          <a:ln w="9525" cap="flat" cmpd="sng" algn="ctr">
            <a:solidFill>
              <a:srgbClr val="8E8296"/>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4" name="Randy Daniel - Page award comments">
            <a:hlinkClick r:id="" action="ppaction://media"/>
            <a:extLst>
              <a:ext uri="{FF2B5EF4-FFF2-40B4-BE49-F238E27FC236}">
                <a16:creationId xmlns:a16="http://schemas.microsoft.com/office/drawing/2014/main" id="{7CB85079-7412-4DF2-86F8-1EE109C166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6800" y="800100"/>
            <a:ext cx="14901333" cy="8382000"/>
          </a:xfrm>
          <a:prstGeom prst="rect">
            <a:avLst/>
          </a:prstGeom>
        </p:spPr>
      </p:pic>
    </p:spTree>
    <p:extLst>
      <p:ext uri="{BB962C8B-B14F-4D97-AF65-F5344CB8AC3E}">
        <p14:creationId xmlns:p14="http://schemas.microsoft.com/office/powerpoint/2010/main" val="111446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par>
                                <p:cTn id="8" presetID="1" presetClass="mediacall" presetSubtype="0" fill="hold" nodeType="withEffect">
                                  <p:stCondLst>
                                    <p:cond delay="0"/>
                                  </p:stCondLst>
                                  <p:childTnLst>
                                    <p:cmd type="call" cmd="playFrom(0.0)">
                                      <p:cBhvr>
                                        <p:cTn id="9" dur="1430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10" name="TextBox 10"/>
          <p:cNvSpPr txBox="1"/>
          <p:nvPr/>
        </p:nvSpPr>
        <p:spPr>
          <a:xfrm rot="5400000">
            <a:off x="15155394" y="5209172"/>
            <a:ext cx="4662717" cy="265080"/>
          </a:xfrm>
          <a:prstGeom prst="rect">
            <a:avLst/>
          </a:prstGeom>
        </p:spPr>
        <p:txBody>
          <a:bodyPr lIns="0" tIns="0" rIns="0" bIns="0" rtlCol="0" anchor="t">
            <a:spAutoFit/>
          </a:bodyPr>
          <a:lstStyle/>
          <a:p>
            <a:pPr marL="0" lvl="0" indent="0" algn="ctr">
              <a:lnSpc>
                <a:spcPts val="2239"/>
              </a:lnSpc>
              <a:spcBef>
                <a:spcPts val="223"/>
              </a:spcBef>
            </a:pPr>
            <a:r>
              <a:rPr lang="en-US" sz="1599" spc="15">
                <a:solidFill>
                  <a:srgbClr val="FFFFFF"/>
                </a:solidFill>
                <a:latin typeface="Open Sans"/>
              </a:rPr>
              <a:t>14th Annual GPE Conference | May 17-19, 2021</a:t>
            </a:r>
          </a:p>
        </p:txBody>
      </p:sp>
      <p:sp>
        <p:nvSpPr>
          <p:cNvPr id="11" name="Rectangle 10"/>
          <p:cNvSpPr/>
          <p:nvPr/>
        </p:nvSpPr>
        <p:spPr>
          <a:xfrm>
            <a:off x="7315200" y="800100"/>
            <a:ext cx="8763000" cy="1569660"/>
          </a:xfrm>
          <a:prstGeom prst="rect">
            <a:avLst/>
          </a:prstGeom>
          <a:ln>
            <a:noFill/>
          </a:ln>
        </p:spPr>
        <p:txBody>
          <a:bodyPr wrap="square">
            <a:spAutoFit/>
          </a:bodyPr>
          <a:lstStyle/>
          <a:p>
            <a:pPr algn="r"/>
            <a:r>
              <a:rPr lang="en-US" sz="4800" b="1" dirty="0" err="1">
                <a:solidFill>
                  <a:srgbClr val="DFC452"/>
                </a:solidFill>
                <a:latin typeface="Calibri" panose="020F0502020204030204" pitchFamily="34" charset="0"/>
              </a:rPr>
              <a:t>Meng</a:t>
            </a:r>
            <a:r>
              <a:rPr lang="en-US" sz="4800" b="1" dirty="0">
                <a:solidFill>
                  <a:srgbClr val="DFC452"/>
                </a:solidFill>
                <a:latin typeface="Calibri" panose="020F0502020204030204" pitchFamily="34" charset="0"/>
              </a:rPr>
              <a:t> </a:t>
            </a:r>
            <a:r>
              <a:rPr lang="en-US" sz="4800" b="1" dirty="0" err="1">
                <a:solidFill>
                  <a:srgbClr val="DFC452"/>
                </a:solidFill>
                <a:latin typeface="Calibri" panose="020F0502020204030204" pitchFamily="34" charset="0"/>
              </a:rPr>
              <a:t>Fanxi</a:t>
            </a:r>
            <a:r>
              <a:rPr lang="en-US" sz="4800" b="1" dirty="0">
                <a:solidFill>
                  <a:srgbClr val="DFC452"/>
                </a:solidFill>
                <a:latin typeface="Calibri" panose="020F0502020204030204" pitchFamily="34" charset="0"/>
              </a:rPr>
              <a:t> Award</a:t>
            </a:r>
            <a:br>
              <a:rPr lang="en-US" sz="4800" b="1" dirty="0">
                <a:solidFill>
                  <a:srgbClr val="DFC452"/>
                </a:solidFill>
                <a:latin typeface="Calibri" panose="020F0502020204030204" pitchFamily="34" charset="0"/>
              </a:rPr>
            </a:br>
            <a:r>
              <a:rPr lang="en-US" sz="4800" b="1" dirty="0">
                <a:solidFill>
                  <a:srgbClr val="DFC452"/>
                </a:solidFill>
                <a:latin typeface="Calibri" panose="020F0502020204030204" pitchFamily="34" charset="0"/>
              </a:rPr>
              <a:t>For Institutional Excellence</a:t>
            </a:r>
            <a:endParaRPr lang="en-US" sz="4800" dirty="0">
              <a:solidFill>
                <a:srgbClr val="DFC452"/>
              </a:solidFill>
            </a:endParaRPr>
          </a:p>
        </p:txBody>
      </p:sp>
      <p:sp>
        <p:nvSpPr>
          <p:cNvPr id="12" name="Content Placeholder 2"/>
          <p:cNvSpPr txBox="1">
            <a:spLocks/>
          </p:cNvSpPr>
          <p:nvPr/>
        </p:nvSpPr>
        <p:spPr bwMode="auto">
          <a:xfrm>
            <a:off x="762000" y="2829183"/>
            <a:ext cx="13209815" cy="5714547"/>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1638" indent="0" defTabSz="742950">
              <a:buNone/>
              <a:tabLst>
                <a:tab pos="1485900" algn="l"/>
              </a:tabLst>
            </a:pPr>
            <a:r>
              <a:rPr lang="en-US" sz="3000" b="1" dirty="0">
                <a:solidFill>
                  <a:srgbClr val="9BD1E9"/>
                </a:solidFill>
              </a:rPr>
              <a:t>2020	</a:t>
            </a:r>
            <a:r>
              <a:rPr lang="en-US" sz="3000" dirty="0">
                <a:solidFill>
                  <a:srgbClr val="9BD1E9"/>
                </a:solidFill>
              </a:rPr>
              <a:t>University of Tours, France</a:t>
            </a:r>
          </a:p>
          <a:p>
            <a:pPr marL="401638" indent="0" defTabSz="742950">
              <a:buNone/>
              <a:tabLst>
                <a:tab pos="1485900" algn="l"/>
              </a:tabLst>
            </a:pPr>
            <a:r>
              <a:rPr lang="en-US" sz="3000" b="1" dirty="0">
                <a:solidFill>
                  <a:srgbClr val="9BD1E9"/>
                </a:solidFill>
              </a:rPr>
              <a:t>2019    </a:t>
            </a:r>
            <a:r>
              <a:rPr lang="en-US" sz="3000" dirty="0">
                <a:solidFill>
                  <a:srgbClr val="9BD1E9"/>
                </a:solidFill>
              </a:rPr>
              <a:t>Modern University for Business and Science, Lebanon</a:t>
            </a:r>
          </a:p>
          <a:p>
            <a:pPr marL="401638" indent="0" defTabSz="742950">
              <a:buNone/>
              <a:tabLst>
                <a:tab pos="1485900" algn="l"/>
              </a:tabLst>
            </a:pPr>
            <a:r>
              <a:rPr lang="en-US" sz="3000" b="1" dirty="0">
                <a:solidFill>
                  <a:srgbClr val="9BD1E9"/>
                </a:solidFill>
              </a:rPr>
              <a:t>2018	</a:t>
            </a:r>
            <a:r>
              <a:rPr lang="en-US" sz="3000" dirty="0">
                <a:solidFill>
                  <a:srgbClr val="9BD1E9"/>
                </a:solidFill>
              </a:rPr>
              <a:t>Universidad de Monterrey, Mexico</a:t>
            </a:r>
          </a:p>
          <a:p>
            <a:pPr marL="401638" indent="0" defTabSz="742950">
              <a:buNone/>
              <a:tabLst>
                <a:tab pos="1485900" algn="l"/>
              </a:tabLst>
            </a:pPr>
            <a:r>
              <a:rPr lang="en-US" sz="3000" b="1" dirty="0">
                <a:solidFill>
                  <a:srgbClr val="9BD1E9"/>
                </a:solidFill>
              </a:rPr>
              <a:t>2017</a:t>
            </a:r>
            <a:r>
              <a:rPr lang="en-US" sz="3000" dirty="0">
                <a:solidFill>
                  <a:srgbClr val="9BD1E9"/>
                </a:solidFill>
              </a:rPr>
              <a:t>	Ural State Pedagogical University, Russia </a:t>
            </a:r>
          </a:p>
          <a:p>
            <a:pPr marL="401638" indent="0" defTabSz="742950">
              <a:buNone/>
              <a:tabLst>
                <a:tab pos="1485900" algn="l"/>
              </a:tabLst>
            </a:pPr>
            <a:r>
              <a:rPr lang="en-US" sz="3000" b="1" dirty="0">
                <a:solidFill>
                  <a:srgbClr val="9BD1E9"/>
                </a:solidFill>
              </a:rPr>
              <a:t>2016</a:t>
            </a:r>
            <a:r>
              <a:rPr lang="en-US" sz="3000" dirty="0">
                <a:solidFill>
                  <a:srgbClr val="9BD1E9"/>
                </a:solidFill>
              </a:rPr>
              <a:t>	University of Shimane, Japan</a:t>
            </a:r>
          </a:p>
          <a:p>
            <a:pPr marL="915988" indent="-514350" defTabSz="742950">
              <a:spcAft>
                <a:spcPts val="600"/>
              </a:spcAft>
              <a:buAutoNum type="arabicPlain" startAt="2015"/>
              <a:tabLst>
                <a:tab pos="1485900" algn="l"/>
              </a:tabLst>
            </a:pPr>
            <a:r>
              <a:rPr lang="en-US" sz="3000" dirty="0">
                <a:solidFill>
                  <a:srgbClr val="9BD1E9"/>
                </a:solidFill>
              </a:rPr>
              <a:t>    </a:t>
            </a:r>
            <a:r>
              <a:rPr lang="en-US" sz="3000" dirty="0" err="1">
                <a:solidFill>
                  <a:srgbClr val="9BD1E9"/>
                </a:solidFill>
              </a:rPr>
              <a:t>Krosno</a:t>
            </a:r>
            <a:r>
              <a:rPr lang="en-US" sz="3000" dirty="0">
                <a:solidFill>
                  <a:srgbClr val="9BD1E9"/>
                </a:solidFill>
              </a:rPr>
              <a:t> State College, Poland</a:t>
            </a:r>
          </a:p>
          <a:p>
            <a:pPr marL="915988" lvl="0" indent="-514350" defTabSz="685800" fontAlgn="auto">
              <a:spcBef>
                <a:spcPts val="0"/>
              </a:spcBef>
              <a:spcAft>
                <a:spcPts val="600"/>
              </a:spcAft>
              <a:buFontTx/>
              <a:buAutoNum type="arabicPlain" startAt="2014"/>
              <a:tabLst>
                <a:tab pos="1485900" algn="l"/>
              </a:tabLst>
            </a:pPr>
            <a:r>
              <a:rPr lang="en-US" sz="3000" dirty="0">
                <a:solidFill>
                  <a:srgbClr val="9BD1E9"/>
                </a:solidFill>
              </a:rPr>
              <a:t>    Universidad San Ignacio de Loyola, Peru</a:t>
            </a:r>
          </a:p>
          <a:p>
            <a:pPr marL="407988" lvl="0" indent="0" defTabSz="685800" fontAlgn="auto">
              <a:spcBef>
                <a:spcPts val="0"/>
              </a:spcBef>
              <a:spcAft>
                <a:spcPts val="600"/>
              </a:spcAft>
              <a:buNone/>
              <a:tabLst>
                <a:tab pos="1550988" algn="l"/>
              </a:tabLst>
            </a:pPr>
            <a:r>
              <a:rPr lang="en-US" sz="3000" b="1" dirty="0">
                <a:solidFill>
                  <a:srgbClr val="9BD1E9"/>
                </a:solidFill>
              </a:rPr>
              <a:t>2013</a:t>
            </a:r>
            <a:r>
              <a:rPr lang="en-US" sz="3000" dirty="0">
                <a:solidFill>
                  <a:srgbClr val="9BD1E9"/>
                </a:solidFill>
              </a:rPr>
              <a:t>	Universidad </a:t>
            </a:r>
            <a:r>
              <a:rPr lang="en-US" sz="3000" dirty="0" err="1">
                <a:solidFill>
                  <a:srgbClr val="9BD1E9"/>
                </a:solidFill>
              </a:rPr>
              <a:t>Regiomontana</a:t>
            </a:r>
            <a:r>
              <a:rPr lang="en-US" sz="3000" dirty="0">
                <a:solidFill>
                  <a:srgbClr val="9BD1E9"/>
                </a:solidFill>
              </a:rPr>
              <a:t>, Mexico</a:t>
            </a:r>
          </a:p>
          <a:p>
            <a:pPr marL="407988" lvl="0" indent="0" defTabSz="685800" fontAlgn="auto">
              <a:spcBef>
                <a:spcPts val="0"/>
              </a:spcBef>
              <a:spcAft>
                <a:spcPts val="600"/>
              </a:spcAft>
              <a:buNone/>
              <a:tabLst>
                <a:tab pos="1550988" algn="l"/>
              </a:tabLst>
            </a:pPr>
            <a:r>
              <a:rPr lang="en-US" sz="3000" b="1" dirty="0">
                <a:solidFill>
                  <a:srgbClr val="9BD1E9"/>
                </a:solidFill>
              </a:rPr>
              <a:t>2012</a:t>
            </a:r>
            <a:r>
              <a:rPr lang="en-US" sz="3000" dirty="0">
                <a:solidFill>
                  <a:srgbClr val="9BD1E9"/>
                </a:solidFill>
              </a:rPr>
              <a:t>	</a:t>
            </a:r>
            <a:r>
              <a:rPr lang="en-US" sz="3000" dirty="0" err="1">
                <a:solidFill>
                  <a:srgbClr val="9BD1E9"/>
                </a:solidFill>
              </a:rPr>
              <a:t>Lomonosov</a:t>
            </a:r>
            <a:r>
              <a:rPr lang="en-US" sz="3000" dirty="0">
                <a:solidFill>
                  <a:srgbClr val="9BD1E9"/>
                </a:solidFill>
              </a:rPr>
              <a:t> Moscow State, Russia</a:t>
            </a:r>
          </a:p>
          <a:p>
            <a:pPr marL="407988" lvl="0" indent="0" defTabSz="685800" fontAlgn="auto">
              <a:spcBef>
                <a:spcPts val="0"/>
              </a:spcBef>
              <a:spcAft>
                <a:spcPts val="600"/>
              </a:spcAft>
              <a:buNone/>
              <a:tabLst>
                <a:tab pos="1550988" algn="l"/>
              </a:tabLst>
            </a:pPr>
            <a:r>
              <a:rPr lang="en-US" sz="3000" b="1" dirty="0">
                <a:solidFill>
                  <a:srgbClr val="9BD1E9"/>
                </a:solidFill>
              </a:rPr>
              <a:t>2011</a:t>
            </a:r>
            <a:r>
              <a:rPr lang="en-US" sz="3000" dirty="0">
                <a:solidFill>
                  <a:srgbClr val="9BD1E9"/>
                </a:solidFill>
              </a:rPr>
              <a:t>	Shandong University, China</a:t>
            </a:r>
          </a:p>
        </p:txBody>
      </p:sp>
      <p:sp>
        <p:nvSpPr>
          <p:cNvPr id="14" name="Rounded Rectangle 1"/>
          <p:cNvSpPr/>
          <p:nvPr/>
        </p:nvSpPr>
        <p:spPr>
          <a:xfrm>
            <a:off x="762000" y="1714500"/>
            <a:ext cx="4805059" cy="686253"/>
          </a:xfrm>
          <a:prstGeom prst="roundRect">
            <a:avLst/>
          </a:prstGeom>
          <a:solidFill>
            <a:srgbClr val="DFC452"/>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r>
              <a:rPr lang="en-US" sz="4400" b="1" dirty="0">
                <a:solidFill>
                  <a:schemeClr val="bg1"/>
                </a:solidFill>
                <a:effectLst>
                  <a:outerShdw blurRad="38100" dist="38100" dir="2700000" algn="tl">
                    <a:srgbClr val="000000">
                      <a:alpha val="43137"/>
                    </a:srgbClr>
                  </a:outerShdw>
                </a:effectLst>
              </a:rPr>
              <a:t>Past Recipients</a:t>
            </a:r>
            <a:endParaRPr lang="en-US" sz="4400" dirty="0">
              <a:solidFill>
                <a:schemeClr val="bg1"/>
              </a:solidFill>
            </a:endParaRPr>
          </a:p>
        </p:txBody>
      </p:sp>
      <p:pic>
        <p:nvPicPr>
          <p:cNvPr id="15" name="Picture 14"/>
          <p:cNvPicPr>
            <a:picLocks noChangeAspect="1"/>
          </p:cNvPicPr>
          <p:nvPr/>
        </p:nvPicPr>
        <p:blipFill>
          <a:blip r:embed="rId3"/>
          <a:stretch>
            <a:fillRect/>
          </a:stretch>
        </p:blipFill>
        <p:spPr>
          <a:xfrm>
            <a:off x="11444451" y="5686457"/>
            <a:ext cx="4347156" cy="4195006"/>
          </a:xfrm>
          <a:prstGeom prst="rect">
            <a:avLst/>
          </a:prstGeom>
        </p:spPr>
      </p:pic>
      <p:pic>
        <p:nvPicPr>
          <p:cNvPr id="16" name="Picture 15"/>
          <p:cNvPicPr>
            <a:picLocks noChangeAspect="1"/>
          </p:cNvPicPr>
          <p:nvPr/>
        </p:nvPicPr>
        <p:blipFill>
          <a:blip r:embed="rId4"/>
          <a:stretch>
            <a:fillRect/>
          </a:stretch>
        </p:blipFill>
        <p:spPr>
          <a:xfrm>
            <a:off x="381000" y="8648700"/>
            <a:ext cx="4919898" cy="1066892"/>
          </a:xfrm>
          <a:prstGeom prst="rect">
            <a:avLst/>
          </a:prstGeom>
        </p:spPr>
      </p:pic>
      <p:cxnSp>
        <p:nvCxnSpPr>
          <p:cNvPr id="13" name="Straight Connector 12">
            <a:extLst>
              <a:ext uri="{FF2B5EF4-FFF2-40B4-BE49-F238E27FC236}">
                <a16:creationId xmlns:a16="http://schemas.microsoft.com/office/drawing/2014/main" id="{99E6375D-1FF5-4923-83DE-41799782100C}"/>
              </a:ext>
            </a:extLst>
          </p:cNvPr>
          <p:cNvCxnSpPr/>
          <p:nvPr/>
        </p:nvCxnSpPr>
        <p:spPr>
          <a:xfrm>
            <a:off x="16916400" y="0"/>
            <a:ext cx="0" cy="10287000"/>
          </a:xfrm>
          <a:prstGeom prst="line">
            <a:avLst/>
          </a:prstGeom>
          <a:ln w="9525" cap="flat" cmpd="sng" algn="ctr">
            <a:solidFill>
              <a:srgbClr val="8E8296"/>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urniture, curtain&#10;&#10;Description automatically generated">
            <a:extLst>
              <a:ext uri="{FF2B5EF4-FFF2-40B4-BE49-F238E27FC236}">
                <a16:creationId xmlns:a16="http://schemas.microsoft.com/office/drawing/2014/main" id="{7731128B-F94D-43C1-AD8E-21B824D82D7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416" b="14330"/>
          <a:stretch/>
        </p:blipFill>
        <p:spPr>
          <a:xfrm>
            <a:off x="20" y="1923"/>
            <a:ext cx="18287980" cy="10285077"/>
          </a:xfrm>
          <a:prstGeom prst="rect">
            <a:avLst/>
          </a:prstGeom>
        </p:spPr>
      </p:pic>
    </p:spTree>
    <p:extLst>
      <p:ext uri="{BB962C8B-B14F-4D97-AF65-F5344CB8AC3E}">
        <p14:creationId xmlns:p14="http://schemas.microsoft.com/office/powerpoint/2010/main" val="505191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10" name="TextBox 10"/>
          <p:cNvSpPr txBox="1"/>
          <p:nvPr/>
        </p:nvSpPr>
        <p:spPr>
          <a:xfrm rot="5400000">
            <a:off x="15155394" y="5209172"/>
            <a:ext cx="4662717" cy="265080"/>
          </a:xfrm>
          <a:prstGeom prst="rect">
            <a:avLst/>
          </a:prstGeom>
        </p:spPr>
        <p:txBody>
          <a:bodyPr lIns="0" tIns="0" rIns="0" bIns="0" rtlCol="0" anchor="t">
            <a:spAutoFit/>
          </a:bodyPr>
          <a:lstStyle/>
          <a:p>
            <a:pPr marL="0" lvl="0" indent="0" algn="ctr">
              <a:lnSpc>
                <a:spcPts val="2239"/>
              </a:lnSpc>
              <a:spcBef>
                <a:spcPts val="223"/>
              </a:spcBef>
            </a:pPr>
            <a:r>
              <a:rPr lang="en-US" sz="1599" spc="15">
                <a:solidFill>
                  <a:srgbClr val="FFFFFF"/>
                </a:solidFill>
                <a:latin typeface="Open Sans"/>
              </a:rPr>
              <a:t>14th Annual GPE Conference | May 17-19, 2021</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318" y="1079268"/>
            <a:ext cx="11076505" cy="8560032"/>
          </a:xfrm>
          <a:prstGeom prst="rect">
            <a:avLst/>
          </a:prstGeom>
        </p:spPr>
      </p:pic>
      <p:pic>
        <p:nvPicPr>
          <p:cNvPr id="4" name="Picture 3"/>
          <p:cNvPicPr>
            <a:picLocks noChangeAspect="1"/>
          </p:cNvPicPr>
          <p:nvPr/>
        </p:nvPicPr>
        <p:blipFill>
          <a:blip r:embed="rId4"/>
          <a:stretch>
            <a:fillRect/>
          </a:stretch>
        </p:blipFill>
        <p:spPr>
          <a:xfrm>
            <a:off x="12849586" y="6171168"/>
            <a:ext cx="3012172" cy="300380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32824" y="3010353"/>
            <a:ext cx="4645178" cy="1550690"/>
          </a:xfrm>
          <a:prstGeom prst="rect">
            <a:avLst/>
          </a:prstGeom>
        </p:spPr>
      </p:pic>
      <p:cxnSp>
        <p:nvCxnSpPr>
          <p:cNvPr id="9" name="Straight Connector 8">
            <a:extLst>
              <a:ext uri="{FF2B5EF4-FFF2-40B4-BE49-F238E27FC236}">
                <a16:creationId xmlns:a16="http://schemas.microsoft.com/office/drawing/2014/main" id="{15A35F70-6DB0-47B5-A973-63064DB314F6}"/>
              </a:ext>
            </a:extLst>
          </p:cNvPr>
          <p:cNvCxnSpPr/>
          <p:nvPr/>
        </p:nvCxnSpPr>
        <p:spPr>
          <a:xfrm>
            <a:off x="16916400" y="0"/>
            <a:ext cx="0" cy="10287000"/>
          </a:xfrm>
          <a:prstGeom prst="line">
            <a:avLst/>
          </a:prstGeom>
          <a:ln w="9525" cap="flat" cmpd="sng" algn="ctr">
            <a:solidFill>
              <a:srgbClr val="8E8296"/>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6511793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4000">
        <p15:prstTrans prst="curtains"/>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grpSp>
        <p:nvGrpSpPr>
          <p:cNvPr id="7" name="Group 7"/>
          <p:cNvGrpSpPr/>
          <p:nvPr/>
        </p:nvGrpSpPr>
        <p:grpSpPr>
          <a:xfrm rot="5400000" flipV="1">
            <a:off x="11620707" y="5334208"/>
            <a:ext cx="10545668" cy="45719"/>
            <a:chOff x="563109" y="-202128"/>
            <a:chExt cx="35387648" cy="506923"/>
          </a:xfrm>
        </p:grpSpPr>
        <p:sp>
          <p:nvSpPr>
            <p:cNvPr id="8" name="Freeform 8"/>
            <p:cNvSpPr/>
            <p:nvPr/>
          </p:nvSpPr>
          <p:spPr>
            <a:xfrm flipV="1">
              <a:off x="563109" y="-202128"/>
              <a:ext cx="35387648" cy="506923"/>
            </a:xfrm>
            <a:custGeom>
              <a:avLst/>
              <a:gdLst/>
              <a:ahLst/>
              <a:cxnLst/>
              <a:rect l="l" t="t" r="r" b="b"/>
              <a:pathLst>
                <a:path w="59258662" h="203200">
                  <a:moveTo>
                    <a:pt x="722667" y="0"/>
                  </a:moveTo>
                  <a:cubicBezTo>
                    <a:pt x="1120133" y="0"/>
                    <a:pt x="1445333" y="45720"/>
                    <a:pt x="1445333" y="101600"/>
                  </a:cubicBezTo>
                  <a:cubicBezTo>
                    <a:pt x="1445333" y="157480"/>
                    <a:pt x="1120133" y="203200"/>
                    <a:pt x="722667" y="203200"/>
                  </a:cubicBezTo>
                  <a:cubicBezTo>
                    <a:pt x="325200" y="203200"/>
                    <a:pt x="0" y="157480"/>
                    <a:pt x="0" y="101600"/>
                  </a:cubicBezTo>
                  <a:cubicBezTo>
                    <a:pt x="0" y="45720"/>
                    <a:pt x="325200" y="0"/>
                    <a:pt x="722667" y="0"/>
                  </a:cubicBezTo>
                  <a:close/>
                  <a:moveTo>
                    <a:pt x="3613333" y="0"/>
                  </a:moveTo>
                  <a:cubicBezTo>
                    <a:pt x="4010800" y="0"/>
                    <a:pt x="4336000" y="45720"/>
                    <a:pt x="4336000" y="101600"/>
                  </a:cubicBezTo>
                  <a:cubicBezTo>
                    <a:pt x="4336000" y="157480"/>
                    <a:pt x="4010800" y="203200"/>
                    <a:pt x="3613333" y="203200"/>
                  </a:cubicBezTo>
                  <a:cubicBezTo>
                    <a:pt x="3215867" y="203200"/>
                    <a:pt x="2890667" y="157480"/>
                    <a:pt x="2890667" y="101600"/>
                  </a:cubicBezTo>
                  <a:cubicBezTo>
                    <a:pt x="2890667" y="45720"/>
                    <a:pt x="3215867" y="0"/>
                    <a:pt x="3613333" y="0"/>
                  </a:cubicBezTo>
                  <a:close/>
                  <a:moveTo>
                    <a:pt x="6504000" y="0"/>
                  </a:moveTo>
                  <a:cubicBezTo>
                    <a:pt x="6901466" y="0"/>
                    <a:pt x="7226666" y="45720"/>
                    <a:pt x="7226666" y="101600"/>
                  </a:cubicBezTo>
                  <a:cubicBezTo>
                    <a:pt x="7226666" y="157480"/>
                    <a:pt x="6901466" y="203200"/>
                    <a:pt x="6504000" y="203200"/>
                  </a:cubicBezTo>
                  <a:cubicBezTo>
                    <a:pt x="6106533" y="203200"/>
                    <a:pt x="5781333" y="157480"/>
                    <a:pt x="5781333" y="101600"/>
                  </a:cubicBezTo>
                  <a:cubicBezTo>
                    <a:pt x="5781333" y="45720"/>
                    <a:pt x="6106533" y="0"/>
                    <a:pt x="6504000" y="0"/>
                  </a:cubicBezTo>
                  <a:close/>
                  <a:moveTo>
                    <a:pt x="9394667" y="0"/>
                  </a:moveTo>
                  <a:cubicBezTo>
                    <a:pt x="9792133" y="0"/>
                    <a:pt x="10117333" y="45720"/>
                    <a:pt x="10117333" y="101600"/>
                  </a:cubicBezTo>
                  <a:cubicBezTo>
                    <a:pt x="10117333" y="157480"/>
                    <a:pt x="9792133" y="203200"/>
                    <a:pt x="9394667" y="203200"/>
                  </a:cubicBezTo>
                  <a:cubicBezTo>
                    <a:pt x="8997199" y="203200"/>
                    <a:pt x="8672000" y="157480"/>
                    <a:pt x="8672000" y="101600"/>
                  </a:cubicBezTo>
                  <a:cubicBezTo>
                    <a:pt x="8672000" y="45720"/>
                    <a:pt x="8997200" y="0"/>
                    <a:pt x="9394667" y="0"/>
                  </a:cubicBezTo>
                  <a:close/>
                  <a:moveTo>
                    <a:pt x="12285333" y="0"/>
                  </a:moveTo>
                  <a:cubicBezTo>
                    <a:pt x="12682799" y="0"/>
                    <a:pt x="13008000" y="45720"/>
                    <a:pt x="13008000" y="101600"/>
                  </a:cubicBezTo>
                  <a:cubicBezTo>
                    <a:pt x="13008000" y="157480"/>
                    <a:pt x="12682799" y="203200"/>
                    <a:pt x="12285333" y="203200"/>
                  </a:cubicBezTo>
                  <a:cubicBezTo>
                    <a:pt x="11887866" y="203200"/>
                    <a:pt x="11562666" y="157480"/>
                    <a:pt x="11562666" y="101600"/>
                  </a:cubicBezTo>
                  <a:cubicBezTo>
                    <a:pt x="11562666" y="45720"/>
                    <a:pt x="11887866" y="0"/>
                    <a:pt x="12285333" y="0"/>
                  </a:cubicBezTo>
                  <a:close/>
                  <a:moveTo>
                    <a:pt x="15175999" y="0"/>
                  </a:moveTo>
                  <a:cubicBezTo>
                    <a:pt x="15573466" y="0"/>
                    <a:pt x="15898666" y="45720"/>
                    <a:pt x="15898666" y="101600"/>
                  </a:cubicBezTo>
                  <a:cubicBezTo>
                    <a:pt x="15898666" y="157480"/>
                    <a:pt x="15573466" y="203200"/>
                    <a:pt x="15175999" y="203200"/>
                  </a:cubicBezTo>
                  <a:cubicBezTo>
                    <a:pt x="14778532" y="203200"/>
                    <a:pt x="14453333" y="157480"/>
                    <a:pt x="14453333" y="101600"/>
                  </a:cubicBezTo>
                  <a:cubicBezTo>
                    <a:pt x="14453333" y="45720"/>
                    <a:pt x="14778533" y="0"/>
                    <a:pt x="15175999" y="0"/>
                  </a:cubicBezTo>
                  <a:close/>
                  <a:moveTo>
                    <a:pt x="18066666" y="0"/>
                  </a:moveTo>
                  <a:cubicBezTo>
                    <a:pt x="18464132" y="0"/>
                    <a:pt x="18789332" y="45720"/>
                    <a:pt x="18789332" y="101600"/>
                  </a:cubicBezTo>
                  <a:cubicBezTo>
                    <a:pt x="18789332" y="157480"/>
                    <a:pt x="18464132" y="203200"/>
                    <a:pt x="18066666" y="203200"/>
                  </a:cubicBezTo>
                  <a:cubicBezTo>
                    <a:pt x="17669199" y="203200"/>
                    <a:pt x="17343998" y="157480"/>
                    <a:pt x="17343998" y="101600"/>
                  </a:cubicBezTo>
                  <a:cubicBezTo>
                    <a:pt x="17343998" y="45720"/>
                    <a:pt x="17669200" y="0"/>
                    <a:pt x="18066666" y="0"/>
                  </a:cubicBezTo>
                  <a:close/>
                  <a:moveTo>
                    <a:pt x="20957331" y="0"/>
                  </a:moveTo>
                  <a:cubicBezTo>
                    <a:pt x="21354799" y="0"/>
                    <a:pt x="21679999" y="45720"/>
                    <a:pt x="21679999" y="101600"/>
                  </a:cubicBezTo>
                  <a:cubicBezTo>
                    <a:pt x="21679999" y="157480"/>
                    <a:pt x="21354799" y="203200"/>
                    <a:pt x="20957331" y="203200"/>
                  </a:cubicBezTo>
                  <a:cubicBezTo>
                    <a:pt x="20559866" y="203200"/>
                    <a:pt x="20234665" y="157480"/>
                    <a:pt x="20234665" y="101600"/>
                  </a:cubicBezTo>
                  <a:cubicBezTo>
                    <a:pt x="20234665" y="45720"/>
                    <a:pt x="20559866" y="0"/>
                    <a:pt x="20957331" y="0"/>
                  </a:cubicBezTo>
                  <a:close/>
                  <a:moveTo>
                    <a:pt x="23847998" y="0"/>
                  </a:moveTo>
                  <a:cubicBezTo>
                    <a:pt x="24245466" y="0"/>
                    <a:pt x="24570666" y="45720"/>
                    <a:pt x="24570666" y="101600"/>
                  </a:cubicBezTo>
                  <a:cubicBezTo>
                    <a:pt x="24570666" y="157480"/>
                    <a:pt x="24245466" y="203200"/>
                    <a:pt x="23847998" y="203200"/>
                  </a:cubicBezTo>
                  <a:cubicBezTo>
                    <a:pt x="23450533" y="203200"/>
                    <a:pt x="23125332" y="157480"/>
                    <a:pt x="23125332" y="101600"/>
                  </a:cubicBezTo>
                  <a:cubicBezTo>
                    <a:pt x="23125332" y="45720"/>
                    <a:pt x="23450533" y="0"/>
                    <a:pt x="23847998" y="0"/>
                  </a:cubicBezTo>
                  <a:close/>
                  <a:moveTo>
                    <a:pt x="26738665" y="0"/>
                  </a:moveTo>
                  <a:cubicBezTo>
                    <a:pt x="27136133" y="0"/>
                    <a:pt x="27461331" y="45720"/>
                    <a:pt x="27461331" y="101600"/>
                  </a:cubicBezTo>
                  <a:cubicBezTo>
                    <a:pt x="27461331" y="157480"/>
                    <a:pt x="27136133" y="203200"/>
                    <a:pt x="26738665" y="203200"/>
                  </a:cubicBezTo>
                  <a:cubicBezTo>
                    <a:pt x="26341198" y="203200"/>
                    <a:pt x="26015999" y="157480"/>
                    <a:pt x="26015999" y="101600"/>
                  </a:cubicBezTo>
                  <a:cubicBezTo>
                    <a:pt x="26015999" y="45720"/>
                    <a:pt x="26341198" y="0"/>
                    <a:pt x="26738665" y="0"/>
                  </a:cubicBezTo>
                  <a:close/>
                  <a:moveTo>
                    <a:pt x="29629332" y="0"/>
                  </a:moveTo>
                  <a:cubicBezTo>
                    <a:pt x="30026799" y="0"/>
                    <a:pt x="30351998" y="45720"/>
                    <a:pt x="30351998" y="101600"/>
                  </a:cubicBezTo>
                  <a:cubicBezTo>
                    <a:pt x="30351998" y="157480"/>
                    <a:pt x="30026799" y="203200"/>
                    <a:pt x="29629332" y="203200"/>
                  </a:cubicBezTo>
                  <a:cubicBezTo>
                    <a:pt x="29231865" y="203200"/>
                    <a:pt x="28906666" y="157480"/>
                    <a:pt x="28906666" y="101600"/>
                  </a:cubicBezTo>
                  <a:cubicBezTo>
                    <a:pt x="28906666" y="45720"/>
                    <a:pt x="29231865" y="0"/>
                    <a:pt x="29629332" y="0"/>
                  </a:cubicBezTo>
                  <a:close/>
                  <a:moveTo>
                    <a:pt x="32519999" y="0"/>
                  </a:moveTo>
                  <a:cubicBezTo>
                    <a:pt x="32917463" y="0"/>
                    <a:pt x="33242665" y="45720"/>
                    <a:pt x="33242665" y="101600"/>
                  </a:cubicBezTo>
                  <a:cubicBezTo>
                    <a:pt x="33242665" y="157480"/>
                    <a:pt x="32917463" y="203200"/>
                    <a:pt x="32519999" y="203200"/>
                  </a:cubicBezTo>
                  <a:cubicBezTo>
                    <a:pt x="32122532" y="203200"/>
                    <a:pt x="31797330" y="157480"/>
                    <a:pt x="31797330" y="101600"/>
                  </a:cubicBezTo>
                  <a:cubicBezTo>
                    <a:pt x="31797330" y="45720"/>
                    <a:pt x="32122532" y="0"/>
                    <a:pt x="32519999" y="0"/>
                  </a:cubicBezTo>
                  <a:close/>
                  <a:moveTo>
                    <a:pt x="35410663" y="0"/>
                  </a:moveTo>
                  <a:cubicBezTo>
                    <a:pt x="35808130" y="0"/>
                    <a:pt x="36133332" y="45720"/>
                    <a:pt x="36133332" y="101600"/>
                  </a:cubicBezTo>
                  <a:cubicBezTo>
                    <a:pt x="36133332" y="157480"/>
                    <a:pt x="35808130" y="203200"/>
                    <a:pt x="35410663" y="203200"/>
                  </a:cubicBezTo>
                  <a:cubicBezTo>
                    <a:pt x="35013199" y="203200"/>
                    <a:pt x="34687997" y="157480"/>
                    <a:pt x="34687997" y="101600"/>
                  </a:cubicBezTo>
                  <a:cubicBezTo>
                    <a:pt x="34687997" y="45720"/>
                    <a:pt x="35013199" y="0"/>
                    <a:pt x="35410663" y="0"/>
                  </a:cubicBezTo>
                  <a:close/>
                  <a:moveTo>
                    <a:pt x="38301330" y="0"/>
                  </a:moveTo>
                  <a:cubicBezTo>
                    <a:pt x="38698797" y="0"/>
                    <a:pt x="39023996" y="45720"/>
                    <a:pt x="39023996" y="101600"/>
                  </a:cubicBezTo>
                  <a:cubicBezTo>
                    <a:pt x="39023996" y="157480"/>
                    <a:pt x="38698797" y="203200"/>
                    <a:pt x="38301330" y="203200"/>
                  </a:cubicBezTo>
                  <a:cubicBezTo>
                    <a:pt x="37903863" y="203200"/>
                    <a:pt x="37578664" y="157480"/>
                    <a:pt x="37578664" y="101600"/>
                  </a:cubicBezTo>
                  <a:cubicBezTo>
                    <a:pt x="37578664" y="45720"/>
                    <a:pt x="37903866" y="0"/>
                    <a:pt x="38301330" y="0"/>
                  </a:cubicBezTo>
                  <a:close/>
                  <a:moveTo>
                    <a:pt x="41191997" y="0"/>
                  </a:moveTo>
                  <a:cubicBezTo>
                    <a:pt x="41589464" y="0"/>
                    <a:pt x="41914663" y="45720"/>
                    <a:pt x="41914663" y="101600"/>
                  </a:cubicBezTo>
                  <a:cubicBezTo>
                    <a:pt x="41914663" y="157480"/>
                    <a:pt x="41589464" y="203200"/>
                    <a:pt x="41191997" y="203200"/>
                  </a:cubicBezTo>
                  <a:cubicBezTo>
                    <a:pt x="40794530" y="203200"/>
                    <a:pt x="40469331" y="157480"/>
                    <a:pt x="40469331" y="101600"/>
                  </a:cubicBezTo>
                  <a:cubicBezTo>
                    <a:pt x="40469331" y="45720"/>
                    <a:pt x="40794530" y="0"/>
                    <a:pt x="41191997" y="0"/>
                  </a:cubicBezTo>
                  <a:close/>
                  <a:moveTo>
                    <a:pt x="44082664" y="0"/>
                  </a:moveTo>
                  <a:cubicBezTo>
                    <a:pt x="44480131" y="0"/>
                    <a:pt x="44805330" y="45720"/>
                    <a:pt x="44805330" y="101600"/>
                  </a:cubicBezTo>
                  <a:cubicBezTo>
                    <a:pt x="44805330" y="157480"/>
                    <a:pt x="44480131" y="203200"/>
                    <a:pt x="44082664" y="203200"/>
                  </a:cubicBezTo>
                  <a:cubicBezTo>
                    <a:pt x="43685197" y="203200"/>
                    <a:pt x="43359998" y="157480"/>
                    <a:pt x="43359998" y="101600"/>
                  </a:cubicBezTo>
                  <a:cubicBezTo>
                    <a:pt x="43359998" y="45720"/>
                    <a:pt x="43685194" y="0"/>
                    <a:pt x="44082664" y="0"/>
                  </a:cubicBezTo>
                  <a:close/>
                  <a:moveTo>
                    <a:pt x="46973331" y="0"/>
                  </a:moveTo>
                  <a:cubicBezTo>
                    <a:pt x="47370798" y="0"/>
                    <a:pt x="47695997" y="45720"/>
                    <a:pt x="47695997" y="101600"/>
                  </a:cubicBezTo>
                  <a:cubicBezTo>
                    <a:pt x="47695997" y="157480"/>
                    <a:pt x="47370798" y="203200"/>
                    <a:pt x="46973331" y="203200"/>
                  </a:cubicBezTo>
                  <a:cubicBezTo>
                    <a:pt x="46575864" y="203200"/>
                    <a:pt x="46250665" y="157480"/>
                    <a:pt x="46250665" y="101600"/>
                  </a:cubicBezTo>
                  <a:cubicBezTo>
                    <a:pt x="46250665" y="45720"/>
                    <a:pt x="46575861" y="0"/>
                    <a:pt x="46973331" y="0"/>
                  </a:cubicBezTo>
                  <a:close/>
                  <a:moveTo>
                    <a:pt x="49863998" y="0"/>
                  </a:moveTo>
                  <a:cubicBezTo>
                    <a:pt x="50261462" y="0"/>
                    <a:pt x="50586664" y="45720"/>
                    <a:pt x="50586664" y="101600"/>
                  </a:cubicBezTo>
                  <a:cubicBezTo>
                    <a:pt x="50586664" y="157480"/>
                    <a:pt x="50261462" y="203200"/>
                    <a:pt x="49863998" y="203200"/>
                  </a:cubicBezTo>
                  <a:cubicBezTo>
                    <a:pt x="49466531" y="203200"/>
                    <a:pt x="49141329" y="157480"/>
                    <a:pt x="49141329" y="101600"/>
                  </a:cubicBezTo>
                  <a:cubicBezTo>
                    <a:pt x="49141329" y="45720"/>
                    <a:pt x="49466528" y="0"/>
                    <a:pt x="49863998" y="0"/>
                  </a:cubicBezTo>
                  <a:close/>
                  <a:moveTo>
                    <a:pt x="52754662" y="0"/>
                  </a:moveTo>
                  <a:cubicBezTo>
                    <a:pt x="53152132" y="0"/>
                    <a:pt x="53477328" y="45720"/>
                    <a:pt x="53477328" y="101600"/>
                  </a:cubicBezTo>
                  <a:cubicBezTo>
                    <a:pt x="53477328" y="157480"/>
                    <a:pt x="53152132" y="203200"/>
                    <a:pt x="52754662" y="203200"/>
                  </a:cubicBezTo>
                  <a:cubicBezTo>
                    <a:pt x="52357198" y="203200"/>
                    <a:pt x="52031996" y="157480"/>
                    <a:pt x="52031996" y="101600"/>
                  </a:cubicBezTo>
                  <a:cubicBezTo>
                    <a:pt x="52031996" y="45720"/>
                    <a:pt x="52357191" y="0"/>
                    <a:pt x="52754662" y="0"/>
                  </a:cubicBezTo>
                  <a:close/>
                  <a:moveTo>
                    <a:pt x="55645332" y="0"/>
                  </a:moveTo>
                  <a:cubicBezTo>
                    <a:pt x="56042796" y="0"/>
                    <a:pt x="56367998" y="45720"/>
                    <a:pt x="56367998" y="101600"/>
                  </a:cubicBezTo>
                  <a:cubicBezTo>
                    <a:pt x="56367998" y="157480"/>
                    <a:pt x="56042796" y="203200"/>
                    <a:pt x="55645332" y="203200"/>
                  </a:cubicBezTo>
                  <a:cubicBezTo>
                    <a:pt x="55247862" y="203200"/>
                    <a:pt x="54922666" y="157480"/>
                    <a:pt x="54922666" y="101600"/>
                  </a:cubicBezTo>
                  <a:cubicBezTo>
                    <a:pt x="54922666" y="45720"/>
                    <a:pt x="55247862" y="0"/>
                    <a:pt x="55645332" y="0"/>
                  </a:cubicBezTo>
                  <a:close/>
                  <a:moveTo>
                    <a:pt x="58535996" y="0"/>
                  </a:moveTo>
                  <a:cubicBezTo>
                    <a:pt x="58933460" y="0"/>
                    <a:pt x="59258662" y="45720"/>
                    <a:pt x="59258662" y="101600"/>
                  </a:cubicBezTo>
                  <a:cubicBezTo>
                    <a:pt x="59258662" y="157480"/>
                    <a:pt x="58933460" y="203200"/>
                    <a:pt x="58535996" y="203200"/>
                  </a:cubicBezTo>
                  <a:cubicBezTo>
                    <a:pt x="58138532" y="203200"/>
                    <a:pt x="57813330" y="157480"/>
                    <a:pt x="57813330" y="101600"/>
                  </a:cubicBezTo>
                  <a:cubicBezTo>
                    <a:pt x="57813330" y="45720"/>
                    <a:pt x="58138525" y="0"/>
                    <a:pt x="58535996" y="0"/>
                  </a:cubicBezTo>
                  <a:close/>
                </a:path>
              </a:pathLst>
            </a:custGeom>
            <a:solidFill>
              <a:srgbClr val="FFFFFF">
                <a:alpha val="19608"/>
              </a:srgbClr>
            </a:solidFill>
          </p:spPr>
        </p:sp>
      </p:grpSp>
      <p:sp>
        <p:nvSpPr>
          <p:cNvPr id="10" name="TextBox 10"/>
          <p:cNvSpPr txBox="1"/>
          <p:nvPr/>
        </p:nvSpPr>
        <p:spPr>
          <a:xfrm rot="5400000">
            <a:off x="15155394" y="5209172"/>
            <a:ext cx="4662717" cy="265080"/>
          </a:xfrm>
          <a:prstGeom prst="rect">
            <a:avLst/>
          </a:prstGeom>
        </p:spPr>
        <p:txBody>
          <a:bodyPr lIns="0" tIns="0" rIns="0" bIns="0" rtlCol="0" anchor="t">
            <a:spAutoFit/>
          </a:bodyPr>
          <a:lstStyle/>
          <a:p>
            <a:pPr marL="0" lvl="0" indent="0" algn="ctr">
              <a:lnSpc>
                <a:spcPts val="2239"/>
              </a:lnSpc>
              <a:spcBef>
                <a:spcPts val="223"/>
              </a:spcBef>
            </a:pPr>
            <a:r>
              <a:rPr lang="en-US" sz="1599" spc="15">
                <a:solidFill>
                  <a:srgbClr val="FFFFFF"/>
                </a:solidFill>
                <a:latin typeface="Open Sans"/>
              </a:rPr>
              <a:t>14th Annual GPE Conference | May 17-19, 2021</a:t>
            </a:r>
          </a:p>
        </p:txBody>
      </p:sp>
      <p:pic>
        <p:nvPicPr>
          <p:cNvPr id="2" name="Picture 1"/>
          <p:cNvPicPr>
            <a:picLocks noChangeAspect="1"/>
          </p:cNvPicPr>
          <p:nvPr/>
        </p:nvPicPr>
        <p:blipFill>
          <a:blip r:embed="rId3"/>
          <a:stretch>
            <a:fillRect/>
          </a:stretch>
        </p:blipFill>
        <p:spPr>
          <a:xfrm rot="20765636">
            <a:off x="489573" y="1596144"/>
            <a:ext cx="14028145" cy="3882555"/>
          </a:xfrm>
          <a:prstGeom prst="rect">
            <a:avLst/>
          </a:prstGeom>
        </p:spPr>
      </p:pic>
      <p:sp>
        <p:nvSpPr>
          <p:cNvPr id="12" name="Rectangle 14">
            <a:extLst>
              <a:ext uri="{FF2B5EF4-FFF2-40B4-BE49-F238E27FC236}">
                <a16:creationId xmlns:a16="http://schemas.microsoft.com/office/drawing/2014/main" id="{5EA634A2-5D2E-403B-AAFF-4A42770A071D}"/>
              </a:ext>
            </a:extLst>
          </p:cNvPr>
          <p:cNvSpPr/>
          <p:nvPr/>
        </p:nvSpPr>
        <p:spPr>
          <a:xfrm>
            <a:off x="5780254" y="5323293"/>
            <a:ext cx="8675215" cy="3276600"/>
          </a:xfrm>
          <a:custGeom>
            <a:avLst/>
            <a:gdLst>
              <a:gd name="connsiteX0" fmla="*/ 0 w 6734364"/>
              <a:gd name="connsiteY0" fmla="*/ 0 h 1621535"/>
              <a:gd name="connsiteX1" fmla="*/ 6734364 w 6734364"/>
              <a:gd name="connsiteY1" fmla="*/ 0 h 1621535"/>
              <a:gd name="connsiteX2" fmla="*/ 6734364 w 6734364"/>
              <a:gd name="connsiteY2" fmla="*/ 1621535 h 1621535"/>
              <a:gd name="connsiteX3" fmla="*/ 0 w 6734364"/>
              <a:gd name="connsiteY3" fmla="*/ 1621535 h 1621535"/>
              <a:gd name="connsiteX4" fmla="*/ 0 w 6734364"/>
              <a:gd name="connsiteY4" fmla="*/ 0 h 1621535"/>
              <a:gd name="connsiteX0" fmla="*/ 0 w 6734364"/>
              <a:gd name="connsiteY0" fmla="*/ 0 h 1984392"/>
              <a:gd name="connsiteX1" fmla="*/ 6734364 w 6734364"/>
              <a:gd name="connsiteY1" fmla="*/ 0 h 1984392"/>
              <a:gd name="connsiteX2" fmla="*/ 4818479 w 6734364"/>
              <a:gd name="connsiteY2" fmla="*/ 1984392 h 1984392"/>
              <a:gd name="connsiteX3" fmla="*/ 0 w 6734364"/>
              <a:gd name="connsiteY3" fmla="*/ 1621535 h 1984392"/>
              <a:gd name="connsiteX4" fmla="*/ 0 w 6734364"/>
              <a:gd name="connsiteY4" fmla="*/ 0 h 1984392"/>
              <a:gd name="connsiteX0" fmla="*/ 14514 w 6748878"/>
              <a:gd name="connsiteY0" fmla="*/ 0 h 1984392"/>
              <a:gd name="connsiteX1" fmla="*/ 6748878 w 6748878"/>
              <a:gd name="connsiteY1" fmla="*/ 0 h 1984392"/>
              <a:gd name="connsiteX2" fmla="*/ 4832993 w 6748878"/>
              <a:gd name="connsiteY2" fmla="*/ 1984392 h 1984392"/>
              <a:gd name="connsiteX3" fmla="*/ 0 w 6748878"/>
              <a:gd name="connsiteY3" fmla="*/ 1984392 h 1984392"/>
              <a:gd name="connsiteX4" fmla="*/ 14514 w 6748878"/>
              <a:gd name="connsiteY4" fmla="*/ 0 h 1984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878" h="1984392">
                <a:moveTo>
                  <a:pt x="14514" y="0"/>
                </a:moveTo>
                <a:lnTo>
                  <a:pt x="6748878" y="0"/>
                </a:lnTo>
                <a:lnTo>
                  <a:pt x="4832993" y="1984392"/>
                </a:lnTo>
                <a:lnTo>
                  <a:pt x="0" y="1984392"/>
                </a:lnTo>
                <a:lnTo>
                  <a:pt x="14514" y="0"/>
                </a:lnTo>
                <a:close/>
              </a:path>
            </a:pathLst>
          </a:custGeom>
        </p:spPr>
        <p:txBody>
          <a:bodyPr wrap="square">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9BD1E9"/>
                </a:solidFill>
                <a:effectLst/>
                <a:uLnTx/>
                <a:uFillTx/>
              </a:rPr>
              <a:t>Congratulations to all the nominees and recipients. We appreciate the work you do and know that the quality you bring to your participation makes this program strong and contributes to the positive experiences of all our students and partners.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9BD1E9"/>
              </a:solidFill>
              <a:effectLst/>
              <a:uLnTx/>
              <a:uFillTx/>
            </a:endParaRPr>
          </a:p>
        </p:txBody>
      </p:sp>
      <p:grpSp>
        <p:nvGrpSpPr>
          <p:cNvPr id="3" name="Group 2"/>
          <p:cNvGrpSpPr/>
          <p:nvPr/>
        </p:nvGrpSpPr>
        <p:grpSpPr>
          <a:xfrm>
            <a:off x="429284" y="8653407"/>
            <a:ext cx="4916758" cy="1070446"/>
            <a:chOff x="429284" y="8653407"/>
            <a:chExt cx="4916758" cy="1070446"/>
          </a:xfrm>
        </p:grpSpPr>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1840"/>
            <a:stretch/>
          </p:blipFill>
          <p:spPr>
            <a:xfrm>
              <a:off x="1600200" y="8653407"/>
              <a:ext cx="3745842" cy="1021949"/>
            </a:xfrm>
            <a:prstGeom prst="rect">
              <a:avLst/>
            </a:prstGeom>
          </p:spPr>
        </p:pic>
        <p:pic>
          <p:nvPicPr>
            <p:cNvPr id="15" name="Picture 14"/>
            <p:cNvPicPr>
              <a:picLocks noChangeAspect="1"/>
            </p:cNvPicPr>
            <p:nvPr/>
          </p:nvPicPr>
          <p:blipFill>
            <a:blip r:embed="rId5"/>
            <a:stretch>
              <a:fillRect/>
            </a:stretch>
          </p:blipFill>
          <p:spPr>
            <a:xfrm>
              <a:off x="429284" y="8664293"/>
              <a:ext cx="1120106" cy="1059560"/>
            </a:xfrm>
            <a:prstGeom prst="rect">
              <a:avLst/>
            </a:prstGeom>
          </p:spPr>
        </p:pic>
      </p:grpSp>
      <p:cxnSp>
        <p:nvCxnSpPr>
          <p:cNvPr id="11" name="Straight Connector 10">
            <a:extLst>
              <a:ext uri="{FF2B5EF4-FFF2-40B4-BE49-F238E27FC236}">
                <a16:creationId xmlns:a16="http://schemas.microsoft.com/office/drawing/2014/main" id="{C8AB4D2D-8EF7-41A5-B8E8-AB317DDB50F8}"/>
              </a:ext>
            </a:extLst>
          </p:cNvPr>
          <p:cNvCxnSpPr/>
          <p:nvPr/>
        </p:nvCxnSpPr>
        <p:spPr>
          <a:xfrm>
            <a:off x="16916400" y="0"/>
            <a:ext cx="0" cy="10287000"/>
          </a:xfrm>
          <a:prstGeom prst="line">
            <a:avLst/>
          </a:prstGeom>
          <a:ln w="9525" cap="flat" cmpd="sng" algn="ctr">
            <a:solidFill>
              <a:srgbClr val="8E8296"/>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542532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10" name="TextBox 10"/>
          <p:cNvSpPr txBox="1"/>
          <p:nvPr/>
        </p:nvSpPr>
        <p:spPr>
          <a:xfrm rot="5400000">
            <a:off x="15155394" y="5209172"/>
            <a:ext cx="4662717" cy="265080"/>
          </a:xfrm>
          <a:prstGeom prst="rect">
            <a:avLst/>
          </a:prstGeom>
        </p:spPr>
        <p:txBody>
          <a:bodyPr lIns="0" tIns="0" rIns="0" bIns="0" rtlCol="0" anchor="t">
            <a:spAutoFit/>
          </a:bodyPr>
          <a:lstStyle/>
          <a:p>
            <a:pPr marL="0" lvl="0" indent="0" algn="ctr">
              <a:lnSpc>
                <a:spcPts val="2239"/>
              </a:lnSpc>
              <a:spcBef>
                <a:spcPts val="223"/>
              </a:spcBef>
            </a:pPr>
            <a:r>
              <a:rPr lang="en-US" sz="1599" spc="15">
                <a:solidFill>
                  <a:srgbClr val="FFFFFF"/>
                </a:solidFill>
                <a:latin typeface="Open Sans"/>
              </a:rPr>
              <a:t>14th Annual GPE Conference | May 17-19, 2021</a:t>
            </a:r>
          </a:p>
        </p:txBody>
      </p:sp>
      <p:sp>
        <p:nvSpPr>
          <p:cNvPr id="11" name="Title 1">
            <a:extLst>
              <a:ext uri="{FF2B5EF4-FFF2-40B4-BE49-F238E27FC236}">
                <a16:creationId xmlns:a16="http://schemas.microsoft.com/office/drawing/2014/main" id="{5D57919B-70BA-45CA-81D3-4C2488CDC920}"/>
              </a:ext>
            </a:extLst>
          </p:cNvPr>
          <p:cNvSpPr txBox="1">
            <a:spLocks/>
          </p:cNvSpPr>
          <p:nvPr/>
        </p:nvSpPr>
        <p:spPr>
          <a:xfrm>
            <a:off x="609600" y="8763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DFC45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noProof="0" dirty="0">
                <a:ln>
                  <a:noFill/>
                </a:ln>
                <a:solidFill>
                  <a:srgbClr val="DFC452"/>
                </a:solidFill>
                <a:effectLst/>
                <a:uLnTx/>
                <a:uFillTx/>
                <a:latin typeface="Calibri Light" panose="020F0302020204030204"/>
                <a:ea typeface="+mj-ea"/>
                <a:cs typeface="+mj-cs"/>
              </a:rPr>
              <a:t>Recognizing 10+ Years of Partnership</a:t>
            </a:r>
          </a:p>
        </p:txBody>
      </p:sp>
      <p:pic>
        <p:nvPicPr>
          <p:cNvPr id="12" name="Picture 11"/>
          <p:cNvPicPr>
            <a:picLocks noChangeAspect="1"/>
          </p:cNvPicPr>
          <p:nvPr/>
        </p:nvPicPr>
        <p:blipFill>
          <a:blip r:embed="rId3"/>
          <a:stretch>
            <a:fillRect/>
          </a:stretch>
        </p:blipFill>
        <p:spPr>
          <a:xfrm>
            <a:off x="381000" y="8648700"/>
            <a:ext cx="4919898" cy="1066892"/>
          </a:xfrm>
          <a:prstGeom prst="rect">
            <a:avLst/>
          </a:prstGeom>
        </p:spPr>
      </p:pic>
      <p:sp>
        <p:nvSpPr>
          <p:cNvPr id="14" name="Content Placeholder 3">
            <a:extLst>
              <a:ext uri="{FF2B5EF4-FFF2-40B4-BE49-F238E27FC236}">
                <a16:creationId xmlns:a16="http://schemas.microsoft.com/office/drawing/2014/main" id="{2630A69D-6DBA-49C6-8C0E-E6D70E7FBA42}"/>
              </a:ext>
            </a:extLst>
          </p:cNvPr>
          <p:cNvSpPr txBox="1">
            <a:spLocks/>
          </p:cNvSpPr>
          <p:nvPr/>
        </p:nvSpPr>
        <p:spPr>
          <a:xfrm>
            <a:off x="609600" y="2339070"/>
            <a:ext cx="8153400" cy="60810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9BD1E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9BD1E9"/>
                </a:solidFill>
                <a:effectLst/>
                <a:uLnTx/>
                <a:uFillTx/>
                <a:latin typeface="Calibri" panose="020F0502020204030204"/>
                <a:ea typeface="+mn-ea"/>
                <a:cs typeface="+mn-cs"/>
              </a:rPr>
              <a:t>10 Years</a:t>
            </a:r>
          </a:p>
          <a:p>
            <a:pPr marL="695325" indent="-238125">
              <a:defRPr/>
            </a:pPr>
            <a:r>
              <a:rPr lang="en-US" sz="2400" dirty="0">
                <a:solidFill>
                  <a:schemeClr val="bg1"/>
                </a:solidFill>
              </a:rPr>
              <a:t>Fatima Jinnah Women University - Pakistan</a:t>
            </a:r>
          </a:p>
          <a:p>
            <a:pPr marL="695325" indent="-238125">
              <a:defRPr/>
            </a:pPr>
            <a:r>
              <a:rPr lang="en-US" sz="2400" dirty="0">
                <a:solidFill>
                  <a:schemeClr val="bg1"/>
                </a:solidFill>
              </a:rPr>
              <a:t>HAN University of Applied Sciences - Netherlands</a:t>
            </a:r>
          </a:p>
          <a:p>
            <a:pPr marL="695325" indent="-238125">
              <a:defRPr/>
            </a:pPr>
            <a:r>
              <a:rPr lang="en-US" sz="2400" dirty="0">
                <a:solidFill>
                  <a:schemeClr val="bg1"/>
                </a:solidFill>
              </a:rPr>
              <a:t>Carpathian State College - Poland</a:t>
            </a:r>
          </a:p>
          <a:p>
            <a:pPr marL="695325" indent="-238125">
              <a:defRPr/>
            </a:pPr>
            <a:r>
              <a:rPr lang="en-US" sz="2400" dirty="0">
                <a:solidFill>
                  <a:schemeClr val="bg1"/>
                </a:solidFill>
              </a:rPr>
              <a:t>MATS University - India</a:t>
            </a:r>
          </a:p>
          <a:p>
            <a:pPr marL="695325" indent="-238125">
              <a:defRPr/>
            </a:pPr>
            <a:r>
              <a:rPr lang="en-US" sz="2400" dirty="0">
                <a:solidFill>
                  <a:schemeClr val="bg1"/>
                </a:solidFill>
              </a:rPr>
              <a:t>Modern University for Business and Science - Lebanon  </a:t>
            </a:r>
          </a:p>
          <a:p>
            <a:pPr marL="695325" indent="-238125">
              <a:defRPr/>
            </a:pPr>
            <a:r>
              <a:rPr lang="en-US" sz="2400" dirty="0">
                <a:solidFill>
                  <a:schemeClr val="bg1"/>
                </a:solidFill>
              </a:rPr>
              <a:t>St. Aloysius College - India</a:t>
            </a:r>
          </a:p>
          <a:p>
            <a:pPr marL="695325" indent="-238125">
              <a:defRPr/>
            </a:pPr>
            <a:r>
              <a:rPr lang="en-US" sz="2400" dirty="0">
                <a:solidFill>
                  <a:schemeClr val="bg1"/>
                </a:solidFill>
              </a:rPr>
              <a:t>Universidad de Monterrey - Mexico</a:t>
            </a:r>
          </a:p>
          <a:p>
            <a:pPr marL="695325" indent="-238125">
              <a:defRPr/>
            </a:pPr>
            <a:r>
              <a:rPr lang="en-US" sz="2400" dirty="0">
                <a:solidFill>
                  <a:schemeClr val="bg1"/>
                </a:solidFill>
              </a:rPr>
              <a:t>Ural State Pedagogical University - Russia</a:t>
            </a:r>
          </a:p>
          <a:p>
            <a:pPr>
              <a:defRPr/>
            </a:pPr>
            <a:r>
              <a:rPr kumimoji="0" lang="en-US" sz="2800" b="1" i="0" u="none" strike="noStrike" kern="1200" cap="none" spc="0" normalizeH="0" baseline="0" noProof="0" dirty="0">
                <a:ln>
                  <a:noFill/>
                </a:ln>
                <a:solidFill>
                  <a:srgbClr val="9BD1E9"/>
                </a:solidFill>
                <a:effectLst/>
                <a:uLnTx/>
                <a:uFillTx/>
                <a:latin typeface="Calibri" panose="020F0502020204030204"/>
                <a:ea typeface="+mn-ea"/>
                <a:cs typeface="+mn-cs"/>
              </a:rPr>
              <a:t>11 Years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 lastClr="FFFFFF"/>
                </a:solidFill>
                <a:effectLst/>
                <a:uLnTx/>
                <a:uFillTx/>
                <a:latin typeface="Calibri" panose="020F0502020204030204"/>
                <a:ea typeface="+mn-ea"/>
                <a:cs typeface="+mn-cs"/>
              </a:rPr>
              <a:t>Baotou Teachers College - China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ysClr val="window" lastClr="FFFFFF"/>
                </a:solidFill>
                <a:effectLst/>
                <a:uLnTx/>
                <a:uFillTx/>
                <a:latin typeface="Calibri" panose="020F0502020204030204"/>
                <a:ea typeface="+mn-ea"/>
                <a:cs typeface="+mn-cs"/>
              </a:rPr>
              <a:t>Ryukoku</a:t>
            </a:r>
            <a:r>
              <a:rPr kumimoji="0" lang="en-US" sz="2400" b="0" i="0" u="none" strike="noStrike" kern="1200" cap="none" spc="0" normalizeH="0" baseline="0" noProof="0" dirty="0">
                <a:ln>
                  <a:noFill/>
                </a:ln>
                <a:solidFill>
                  <a:sysClr val="window" lastClr="FFFFFF"/>
                </a:solidFill>
                <a:effectLst/>
                <a:uLnTx/>
                <a:uFillTx/>
                <a:latin typeface="Calibri" panose="020F0502020204030204"/>
                <a:ea typeface="+mn-ea"/>
                <a:cs typeface="+mn-cs"/>
              </a:rPr>
              <a:t> University  - Japan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15" name="Content Placeholder 4">
            <a:extLst>
              <a:ext uri="{FF2B5EF4-FFF2-40B4-BE49-F238E27FC236}">
                <a16:creationId xmlns:a16="http://schemas.microsoft.com/office/drawing/2014/main" id="{EFC3C2BC-12E5-4337-A6D2-4FC7CDFD9877}"/>
              </a:ext>
            </a:extLst>
          </p:cNvPr>
          <p:cNvSpPr txBox="1">
            <a:spLocks/>
          </p:cNvSpPr>
          <p:nvPr/>
        </p:nvSpPr>
        <p:spPr>
          <a:xfrm>
            <a:off x="8763000" y="2339070"/>
            <a:ext cx="8138221" cy="685809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9BD1E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b="1" dirty="0"/>
              <a:t>12 Years</a:t>
            </a:r>
          </a:p>
          <a:p>
            <a:pPr lvl="1">
              <a:defRPr/>
            </a:pPr>
            <a:r>
              <a:rPr lang="en-US" dirty="0">
                <a:solidFill>
                  <a:sysClr val="window" lastClr="FFFFFF"/>
                </a:solidFill>
              </a:rPr>
              <a:t>University American College Skopje - North Macedonia</a:t>
            </a:r>
          </a:p>
          <a:p>
            <a:pPr lvl="1">
              <a:defRPr/>
            </a:pPr>
            <a:r>
              <a:rPr lang="en-US" dirty="0">
                <a:solidFill>
                  <a:sysClr val="window" lastClr="FFFFFF"/>
                </a:solidFill>
              </a:rPr>
              <a:t>University of Shimane - Japan</a:t>
            </a:r>
          </a:p>
          <a:p>
            <a:pPr lvl="0">
              <a:defRPr/>
            </a:pPr>
            <a:r>
              <a:rPr lang="en-US" b="1" dirty="0"/>
              <a:t>13 Years</a:t>
            </a:r>
          </a:p>
          <a:p>
            <a:pPr lvl="1">
              <a:defRPr/>
            </a:pPr>
            <a:r>
              <a:rPr lang="en-US" dirty="0">
                <a:solidFill>
                  <a:sysClr val="window" lastClr="FFFFFF"/>
                </a:solidFill>
              </a:rPr>
              <a:t>Universidad ESAN - Peru</a:t>
            </a:r>
          </a:p>
          <a:p>
            <a:pPr lvl="0">
              <a:defRPr/>
            </a:pPr>
            <a:r>
              <a:rPr lang="en-US" b="1" dirty="0"/>
              <a:t>14 Years</a:t>
            </a:r>
          </a:p>
          <a:p>
            <a:pPr lvl="1">
              <a:defRPr/>
            </a:pPr>
            <a:r>
              <a:rPr lang="en-US" dirty="0">
                <a:solidFill>
                  <a:sysClr val="window" lastClr="FFFFFF"/>
                </a:solidFill>
              </a:rPr>
              <a:t>Universidad </a:t>
            </a:r>
            <a:r>
              <a:rPr lang="en-US" dirty="0" err="1">
                <a:solidFill>
                  <a:sysClr val="window" lastClr="FFFFFF"/>
                </a:solidFill>
              </a:rPr>
              <a:t>Regiomontana</a:t>
            </a:r>
            <a:r>
              <a:rPr lang="en-US" dirty="0">
                <a:solidFill>
                  <a:sysClr val="window" lastClr="FFFFFF"/>
                </a:solidFill>
              </a:rPr>
              <a:t> - Mexico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9BD1E9"/>
                </a:solidFill>
                <a:effectLst/>
                <a:uLnTx/>
                <a:uFillTx/>
                <a:latin typeface="Calibri" panose="020F0502020204030204"/>
                <a:ea typeface="+mn-ea"/>
                <a:cs typeface="+mn-cs"/>
              </a:rPr>
              <a:t>15 Years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 lastClr="FFFFFF"/>
                </a:solidFill>
                <a:effectLst/>
                <a:uLnTx/>
                <a:uFillTx/>
                <a:latin typeface="Calibri" panose="020F0502020204030204"/>
                <a:ea typeface="+mn-ea"/>
                <a:cs typeface="+mn-cs"/>
              </a:rPr>
              <a:t>Fu Jen Catholic University </a:t>
            </a:r>
            <a:r>
              <a:rPr lang="en-US" dirty="0">
                <a:solidFill>
                  <a:sysClr val="window" lastClr="FFFFFF"/>
                </a:solidFill>
                <a:latin typeface="Calibri" panose="020F0502020204030204"/>
              </a:rPr>
              <a:t>-</a:t>
            </a:r>
            <a:r>
              <a:rPr kumimoji="0" lang="en-US" sz="2400" b="0" i="0" u="none" strike="noStrike" kern="1200" cap="none" spc="0" normalizeH="0" noProof="0" dirty="0">
                <a:ln>
                  <a:noFill/>
                </a:ln>
                <a:solidFill>
                  <a:sysClr val="window" lastClr="FFFFFF"/>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ysClr val="window" lastClr="FFFFFF"/>
                </a:solidFill>
                <a:effectLst/>
                <a:uLnTx/>
                <a:uFillTx/>
                <a:latin typeface="Calibri" panose="020F0502020204030204"/>
                <a:ea typeface="+mn-ea"/>
                <a:cs typeface="+mn-cs"/>
              </a:rPr>
              <a:t>Taiwan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9BD1E9"/>
                </a:solidFill>
                <a:effectLst/>
                <a:uLnTx/>
                <a:uFillTx/>
                <a:latin typeface="Calibri" panose="020F0502020204030204"/>
                <a:ea typeface="+mn-ea"/>
                <a:cs typeface="+mn-cs"/>
              </a:rPr>
              <a:t>16 Years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ysClr val="window" lastClr="FFFFFF"/>
                </a:solidFill>
                <a:effectLst/>
                <a:uLnTx/>
                <a:uFillTx/>
                <a:latin typeface="Calibri" panose="020F0502020204030204"/>
                <a:ea typeface="+mn-ea"/>
                <a:cs typeface="+mn-cs"/>
              </a:rPr>
              <a:t>Université</a:t>
            </a:r>
            <a:r>
              <a:rPr kumimoji="0" lang="en-US" sz="2400" b="0" i="0" u="none" strike="noStrike" kern="1200" cap="none" spc="0" normalizeH="0" baseline="0" noProof="0" dirty="0">
                <a:ln>
                  <a:noFill/>
                </a:ln>
                <a:solidFill>
                  <a:sysClr val="window" lastClr="FFFFFF"/>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ysClr val="window" lastClr="FFFFFF"/>
                </a:solidFill>
                <a:effectLst/>
                <a:uLnTx/>
                <a:uFillTx/>
                <a:latin typeface="Calibri" panose="020F0502020204030204"/>
                <a:ea typeface="+mn-ea"/>
                <a:cs typeface="+mn-cs"/>
              </a:rPr>
              <a:t>Aboubekr</a:t>
            </a:r>
            <a:r>
              <a:rPr kumimoji="0" lang="en-US" sz="2400" b="0" i="0" u="none" strike="noStrike" kern="1200" cap="none" spc="0" normalizeH="0" baseline="0" noProof="0" dirty="0">
                <a:ln>
                  <a:noFill/>
                </a:ln>
                <a:solidFill>
                  <a:sysClr val="window" lastClr="FFFFFF"/>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ysClr val="window" lastClr="FFFFFF"/>
                </a:solidFill>
                <a:effectLst/>
                <a:uLnTx/>
                <a:uFillTx/>
                <a:latin typeface="Calibri" panose="020F0502020204030204"/>
                <a:ea typeface="+mn-ea"/>
                <a:cs typeface="+mn-cs"/>
              </a:rPr>
              <a:t>Belkaid</a:t>
            </a:r>
            <a:r>
              <a:rPr kumimoji="0" lang="en-US" sz="2400" b="0" i="0" u="none" strike="noStrike" kern="1200" cap="none" spc="0" normalizeH="0" baseline="0" noProof="0" dirty="0">
                <a:ln>
                  <a:noFill/>
                </a:ln>
                <a:solidFill>
                  <a:sysClr val="window" lastClr="FFFFFF"/>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ysClr val="window" lastClr="FFFFFF"/>
                </a:solidFill>
                <a:effectLst/>
                <a:uLnTx/>
                <a:uFillTx/>
                <a:latin typeface="Calibri" panose="020F0502020204030204"/>
                <a:ea typeface="+mn-ea"/>
                <a:cs typeface="+mn-cs"/>
              </a:rPr>
              <a:t>Tlemcen</a:t>
            </a:r>
            <a:r>
              <a:rPr kumimoji="0" lang="en-US" sz="2400" b="0" i="0" u="none" strike="noStrike" kern="1200" cap="none" spc="0" normalizeH="0" baseline="0" noProof="0" dirty="0">
                <a:ln>
                  <a:noFill/>
                </a:ln>
                <a:solidFill>
                  <a:sysClr val="window" lastClr="FFFFFF"/>
                </a:solidFill>
                <a:effectLst/>
                <a:uLnTx/>
                <a:uFillTx/>
                <a:latin typeface="Calibri" panose="020F0502020204030204"/>
                <a:ea typeface="+mn-ea"/>
                <a:cs typeface="+mn-cs"/>
              </a:rPr>
              <a:t> - Algeria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 lastClr="FFFFFF"/>
                </a:solidFill>
                <a:effectLst/>
                <a:uLnTx/>
                <a:uFillTx/>
                <a:latin typeface="Calibri" panose="020F0502020204030204"/>
                <a:ea typeface="+mn-ea"/>
                <a:cs typeface="+mn-cs"/>
              </a:rPr>
              <a:t>University of Jammu - India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 lastClr="FFFFFF"/>
                </a:solidFill>
                <a:effectLst/>
                <a:uLnTx/>
                <a:uFillTx/>
                <a:latin typeface="Calibri" panose="020F0502020204030204"/>
                <a:ea typeface="+mn-ea"/>
                <a:cs typeface="+mn-cs"/>
              </a:rPr>
              <a:t>Universidad San Ignacio de Loyola - Peru</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9BD1E9"/>
                </a:solidFill>
                <a:effectLst/>
                <a:uLnTx/>
                <a:uFillTx/>
                <a:latin typeface="Calibri" panose="020F0502020204030204"/>
                <a:ea typeface="+mn-ea"/>
                <a:cs typeface="+mn-cs"/>
              </a:rPr>
              <a:t>17 Years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 lastClr="FFFFFF"/>
                </a:solidFill>
                <a:effectLst/>
                <a:uLnTx/>
                <a:uFillTx/>
                <a:latin typeface="Calibri" panose="020F0502020204030204"/>
                <a:ea typeface="+mn-ea"/>
                <a:cs typeface="+mn-cs"/>
              </a:rPr>
              <a:t>University of the Gambia - The Gambia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 lastClr="FFFFFF"/>
                </a:solidFill>
                <a:effectLst/>
                <a:uLnTx/>
                <a:uFillTx/>
                <a:latin typeface="Calibri" panose="020F0502020204030204"/>
                <a:ea typeface="+mn-ea"/>
                <a:cs typeface="+mn-cs"/>
              </a:rPr>
              <a:t>Shaanxi Normal University - China </a:t>
            </a:r>
          </a:p>
        </p:txBody>
      </p:sp>
      <p:cxnSp>
        <p:nvCxnSpPr>
          <p:cNvPr id="9" name="Straight Connector 8">
            <a:extLst>
              <a:ext uri="{FF2B5EF4-FFF2-40B4-BE49-F238E27FC236}">
                <a16:creationId xmlns:a16="http://schemas.microsoft.com/office/drawing/2014/main" id="{E33E8EF4-7ECD-4FCB-B8B7-91117572E4D4}"/>
              </a:ext>
            </a:extLst>
          </p:cNvPr>
          <p:cNvCxnSpPr/>
          <p:nvPr/>
        </p:nvCxnSpPr>
        <p:spPr>
          <a:xfrm>
            <a:off x="16916400" y="0"/>
            <a:ext cx="0" cy="10287000"/>
          </a:xfrm>
          <a:prstGeom prst="line">
            <a:avLst/>
          </a:prstGeom>
          <a:ln w="9525" cap="flat" cmpd="sng" algn="ctr">
            <a:solidFill>
              <a:srgbClr val="8E8296"/>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47294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fade">
                                      <p:cBhvr>
                                        <p:cTn id="10" dur="500"/>
                                        <p:tgtEl>
                                          <p:spTgt spid="1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fade">
                                      <p:cBhvr>
                                        <p:cTn id="13" dur="500"/>
                                        <p:tgtEl>
                                          <p:spTgt spid="1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xEl>
                                              <p:pRg st="3" end="3"/>
                                            </p:txEl>
                                          </p:spTgt>
                                        </p:tgtEl>
                                        <p:attrNameLst>
                                          <p:attrName>style.visibility</p:attrName>
                                        </p:attrNameLst>
                                      </p:cBhvr>
                                      <p:to>
                                        <p:strVal val="visible"/>
                                      </p:to>
                                    </p:set>
                                    <p:animEffect transition="in" filter="fade">
                                      <p:cBhvr>
                                        <p:cTn id="16" dur="500"/>
                                        <p:tgtEl>
                                          <p:spTgt spid="1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animEffect transition="in" filter="fade">
                                      <p:cBhvr>
                                        <p:cTn id="19" dur="500"/>
                                        <p:tgtEl>
                                          <p:spTgt spid="1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xEl>
                                              <p:pRg st="5" end="5"/>
                                            </p:txEl>
                                          </p:spTgt>
                                        </p:tgtEl>
                                        <p:attrNameLst>
                                          <p:attrName>style.visibility</p:attrName>
                                        </p:attrNameLst>
                                      </p:cBhvr>
                                      <p:to>
                                        <p:strVal val="visible"/>
                                      </p:to>
                                    </p:set>
                                    <p:animEffect transition="in" filter="fade">
                                      <p:cBhvr>
                                        <p:cTn id="22" dur="500"/>
                                        <p:tgtEl>
                                          <p:spTgt spid="14">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xEl>
                                              <p:pRg st="6" end="6"/>
                                            </p:txEl>
                                          </p:spTgt>
                                        </p:tgtEl>
                                        <p:attrNameLst>
                                          <p:attrName>style.visibility</p:attrName>
                                        </p:attrNameLst>
                                      </p:cBhvr>
                                      <p:to>
                                        <p:strVal val="visible"/>
                                      </p:to>
                                    </p:set>
                                    <p:animEffect transition="in" filter="fade">
                                      <p:cBhvr>
                                        <p:cTn id="25" dur="500"/>
                                        <p:tgtEl>
                                          <p:spTgt spid="14">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xEl>
                                              <p:pRg st="7" end="7"/>
                                            </p:txEl>
                                          </p:spTgt>
                                        </p:tgtEl>
                                        <p:attrNameLst>
                                          <p:attrName>style.visibility</p:attrName>
                                        </p:attrNameLst>
                                      </p:cBhvr>
                                      <p:to>
                                        <p:strVal val="visible"/>
                                      </p:to>
                                    </p:set>
                                    <p:animEffect transition="in" filter="fade">
                                      <p:cBhvr>
                                        <p:cTn id="28" dur="500"/>
                                        <p:tgtEl>
                                          <p:spTgt spid="14">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xEl>
                                              <p:pRg st="8" end="8"/>
                                            </p:txEl>
                                          </p:spTgt>
                                        </p:tgtEl>
                                        <p:attrNameLst>
                                          <p:attrName>style.visibility</p:attrName>
                                        </p:attrNameLst>
                                      </p:cBhvr>
                                      <p:to>
                                        <p:strVal val="visible"/>
                                      </p:to>
                                    </p:set>
                                    <p:animEffect transition="in" filter="fade">
                                      <p:cBhvr>
                                        <p:cTn id="31" dur="5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10" name="TextBox 10"/>
          <p:cNvSpPr txBox="1"/>
          <p:nvPr/>
        </p:nvSpPr>
        <p:spPr>
          <a:xfrm rot="5400000">
            <a:off x="15155394" y="5209172"/>
            <a:ext cx="4662717" cy="265080"/>
          </a:xfrm>
          <a:prstGeom prst="rect">
            <a:avLst/>
          </a:prstGeom>
        </p:spPr>
        <p:txBody>
          <a:bodyPr lIns="0" tIns="0" rIns="0" bIns="0" rtlCol="0" anchor="t">
            <a:spAutoFit/>
          </a:bodyPr>
          <a:lstStyle/>
          <a:p>
            <a:pPr marL="0" lvl="0" indent="0" algn="ctr">
              <a:lnSpc>
                <a:spcPts val="2239"/>
              </a:lnSpc>
              <a:spcBef>
                <a:spcPts val="223"/>
              </a:spcBef>
            </a:pPr>
            <a:r>
              <a:rPr lang="en-US" sz="1599" spc="15">
                <a:solidFill>
                  <a:srgbClr val="FFFFFF"/>
                </a:solidFill>
                <a:latin typeface="Open Sans"/>
              </a:rPr>
              <a:t>14th Annual GPE Conference | May 17-19, 2021</a:t>
            </a:r>
          </a:p>
        </p:txBody>
      </p:sp>
      <p:sp>
        <p:nvSpPr>
          <p:cNvPr id="3" name="Rectangle 2"/>
          <p:cNvSpPr/>
          <p:nvPr/>
        </p:nvSpPr>
        <p:spPr>
          <a:xfrm>
            <a:off x="647701" y="1453979"/>
            <a:ext cx="2550698" cy="701731"/>
          </a:xfrm>
          <a:prstGeom prst="rect">
            <a:avLst/>
          </a:prstGeom>
        </p:spPr>
        <p:txBody>
          <a:bodyPr wrap="none">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US" sz="4400" b="1" i="0" u="none" strike="noStrike" kern="0" cap="none" spc="0" normalizeH="0" noProof="0" dirty="0">
                <a:ln>
                  <a:noFill/>
                </a:ln>
                <a:solidFill>
                  <a:srgbClr val="9BD1E9"/>
                </a:solidFill>
                <a:effectLst/>
                <a:uLnTx/>
                <a:uFillTx/>
              </a:rPr>
              <a:t>Nominees</a:t>
            </a:r>
          </a:p>
        </p:txBody>
      </p:sp>
      <p:pic>
        <p:nvPicPr>
          <p:cNvPr id="4" name="Picture 3"/>
          <p:cNvPicPr>
            <a:picLocks noChangeAspect="1"/>
          </p:cNvPicPr>
          <p:nvPr/>
        </p:nvPicPr>
        <p:blipFill>
          <a:blip r:embed="rId4"/>
          <a:stretch>
            <a:fillRect/>
          </a:stretch>
        </p:blipFill>
        <p:spPr>
          <a:xfrm>
            <a:off x="304800" y="8735486"/>
            <a:ext cx="4267200" cy="92535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679773686"/>
              </p:ext>
            </p:extLst>
          </p:nvPr>
        </p:nvGraphicFramePr>
        <p:xfrm>
          <a:off x="647701" y="2552700"/>
          <a:ext cx="15979334" cy="6053667"/>
        </p:xfrm>
        <a:graphic>
          <a:graphicData uri="http://schemas.openxmlformats.org/drawingml/2006/table">
            <a:tbl>
              <a:tblPr/>
              <a:tblGrid>
                <a:gridCol w="4152899">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3771900">
                  <a:extLst>
                    <a:ext uri="{9D8B030D-6E8A-4147-A177-3AD203B41FA5}">
                      <a16:colId xmlns:a16="http://schemas.microsoft.com/office/drawing/2014/main" val="20002"/>
                    </a:ext>
                  </a:extLst>
                </a:gridCol>
                <a:gridCol w="3558735">
                  <a:extLst>
                    <a:ext uri="{9D8B030D-6E8A-4147-A177-3AD203B41FA5}">
                      <a16:colId xmlns:a16="http://schemas.microsoft.com/office/drawing/2014/main" val="20003"/>
                    </a:ext>
                  </a:extLst>
                </a:gridCol>
              </a:tblGrid>
              <a:tr h="540257">
                <a:tc>
                  <a:txBody>
                    <a:bodyPr/>
                    <a:lstStyle/>
                    <a:p>
                      <a:pPr marL="285750" indent="-285750" algn="l">
                        <a:buFont typeface="Arial" panose="020B0604020202020204" pitchFamily="34" charset="0"/>
                        <a:buChar char="•"/>
                      </a:pPr>
                      <a:r>
                        <a:rPr lang="en-US" sz="1600" b="1" dirty="0">
                          <a:solidFill>
                            <a:schemeClr val="bg1"/>
                          </a:solidFill>
                          <a:effectLst/>
                        </a:rPr>
                        <a:t>Benameur </a:t>
                      </a:r>
                      <a:r>
                        <a:rPr lang="en-US" sz="1600" b="1" dirty="0" err="1">
                          <a:solidFill>
                            <a:schemeClr val="bg1"/>
                          </a:solidFill>
                          <a:effectLst/>
                        </a:rPr>
                        <a:t>Nehar</a:t>
                      </a:r>
                      <a:r>
                        <a:rPr lang="en-US" sz="1600" b="1" dirty="0">
                          <a:solidFill>
                            <a:schemeClr val="bg1"/>
                          </a:solidFill>
                          <a:effectLst/>
                        </a:rPr>
                        <a:t>, UABT (Algeria)</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s-ES" sz="1600" b="1" dirty="0">
                          <a:solidFill>
                            <a:schemeClr val="bg1"/>
                          </a:solidFill>
                          <a:effectLst/>
                        </a:rPr>
                        <a:t>Roberto René Báez Fuentes, UR (</a:t>
                      </a:r>
                      <a:r>
                        <a:rPr lang="es-ES" sz="1600" b="1" dirty="0" err="1">
                          <a:solidFill>
                            <a:schemeClr val="bg1"/>
                          </a:solidFill>
                          <a:effectLst/>
                        </a:rPr>
                        <a:t>Mexico</a:t>
                      </a:r>
                      <a:r>
                        <a:rPr lang="es-ES" sz="1600" b="1" dirty="0">
                          <a:solidFill>
                            <a:schemeClr val="bg1"/>
                          </a:solidFill>
                          <a:effectLst/>
                        </a:rPr>
                        <a:t>)</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it-IT" sz="1600" b="1" dirty="0">
                          <a:solidFill>
                            <a:srgbClr val="9BD1E9"/>
                          </a:solidFill>
                        </a:rPr>
                        <a:t>Jihane Ben Massoud, ESTE (Morocco)</a:t>
                      </a:r>
                    </a:p>
                    <a:p>
                      <a:pPr marL="285750" indent="-285750" algn="l">
                        <a:buFont typeface="Arial" panose="020B0604020202020204" pitchFamily="34" charset="0"/>
                        <a:buChar char="•"/>
                      </a:pPr>
                      <a:endParaRPr lang="en-US" sz="1600" b="1" dirty="0">
                        <a:solidFill>
                          <a:schemeClr val="bg1"/>
                        </a:solidFill>
                      </a:endParaRP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s-ES" sz="1600" b="1" dirty="0" err="1">
                          <a:solidFill>
                            <a:schemeClr val="bg1"/>
                          </a:solidFill>
                          <a:effectLst/>
                        </a:rPr>
                        <a:t>Nicolas</a:t>
                      </a:r>
                      <a:r>
                        <a:rPr lang="es-ES" sz="1600" b="1" dirty="0">
                          <a:solidFill>
                            <a:schemeClr val="bg1"/>
                          </a:solidFill>
                          <a:effectLst/>
                        </a:rPr>
                        <a:t> de la Peña, LSC (Colombia)</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41526">
                <a:tc>
                  <a:txBody>
                    <a:bodyPr/>
                    <a:lstStyle/>
                    <a:p>
                      <a:pPr marL="285750" indent="-285750" algn="l">
                        <a:buFont typeface="Arial" panose="020B0604020202020204" pitchFamily="34" charset="0"/>
                        <a:buChar char="•"/>
                      </a:pPr>
                      <a:r>
                        <a:rPr lang="en-US" sz="1600" b="1" dirty="0">
                          <a:solidFill>
                            <a:schemeClr val="bg1"/>
                          </a:solidFill>
                          <a:effectLst/>
                        </a:rPr>
                        <a:t>Kerri Mackenzie , UT (France)</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600" b="1" dirty="0">
                          <a:solidFill>
                            <a:schemeClr val="bg1"/>
                          </a:solidFill>
                          <a:effectLst/>
                        </a:rPr>
                        <a:t>Manal </a:t>
                      </a:r>
                      <a:r>
                        <a:rPr lang="en-US" sz="1600" b="1" dirty="0" err="1">
                          <a:solidFill>
                            <a:schemeClr val="bg1"/>
                          </a:solidFill>
                          <a:effectLst/>
                        </a:rPr>
                        <a:t>Zeineddine</a:t>
                      </a:r>
                      <a:r>
                        <a:rPr lang="en-US" sz="1600" b="1" dirty="0">
                          <a:solidFill>
                            <a:schemeClr val="bg1"/>
                          </a:solidFill>
                          <a:effectLst/>
                        </a:rPr>
                        <a:t>, MUBS (Lebanon)</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pt-BR" sz="1600" b="1" dirty="0">
                          <a:solidFill>
                            <a:srgbClr val="9BD1E9"/>
                          </a:solidFill>
                        </a:rPr>
                        <a:t>Amal  Abou Shakra, MUBS (Lebanon)</a:t>
                      </a:r>
                      <a:endParaRPr lang="en-US" sz="1600" b="1" dirty="0">
                        <a:solidFill>
                          <a:srgbClr val="9BD1E9"/>
                        </a:solidFill>
                      </a:endParaRP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600" b="1" dirty="0">
                          <a:solidFill>
                            <a:srgbClr val="9BD1E9"/>
                          </a:solidFill>
                          <a:effectLst/>
                        </a:rPr>
                        <a:t>Anna </a:t>
                      </a:r>
                      <a:r>
                        <a:rPr lang="en-US" sz="1600" b="1" dirty="0" err="1">
                          <a:solidFill>
                            <a:srgbClr val="9BD1E9"/>
                          </a:solidFill>
                          <a:effectLst/>
                        </a:rPr>
                        <a:t>Łobodzińska</a:t>
                      </a:r>
                      <a:r>
                        <a:rPr lang="en-US" sz="1600" b="1" dirty="0">
                          <a:solidFill>
                            <a:srgbClr val="9BD1E9"/>
                          </a:solidFill>
                          <a:effectLst/>
                        </a:rPr>
                        <a:t>, CSC (Poland)</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41526">
                <a:tc>
                  <a:txBody>
                    <a:bodyPr/>
                    <a:lstStyle/>
                    <a:p>
                      <a:pPr marL="285750" indent="-285750" algn="l">
                        <a:buFont typeface="Arial" panose="020B0604020202020204" pitchFamily="34" charset="0"/>
                        <a:buChar char="•"/>
                      </a:pPr>
                      <a:r>
                        <a:rPr lang="fi-FI" sz="1600" b="1" dirty="0">
                          <a:solidFill>
                            <a:schemeClr val="bg1"/>
                          </a:solidFill>
                          <a:effectLst/>
                        </a:rPr>
                        <a:t>Stella R. Tippin de Malpica, ESAN (Peru)</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600" b="1" dirty="0">
                          <a:solidFill>
                            <a:schemeClr val="bg1"/>
                          </a:solidFill>
                          <a:effectLst/>
                        </a:rPr>
                        <a:t>Ivana </a:t>
                      </a:r>
                      <a:r>
                        <a:rPr lang="en-US" sz="1600" b="1" dirty="0" err="1">
                          <a:solidFill>
                            <a:schemeClr val="bg1"/>
                          </a:solidFill>
                          <a:effectLst/>
                        </a:rPr>
                        <a:t>Trajanoska</a:t>
                      </a:r>
                      <a:r>
                        <a:rPr lang="en-US" sz="1600" b="1" dirty="0">
                          <a:solidFill>
                            <a:schemeClr val="bg1"/>
                          </a:solidFill>
                          <a:effectLst/>
                        </a:rPr>
                        <a:t>, UACS (Macedonia)</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600" b="1" dirty="0">
                          <a:solidFill>
                            <a:srgbClr val="9BD1E9"/>
                          </a:solidFill>
                        </a:rPr>
                        <a:t>Cristian </a:t>
                      </a:r>
                      <a:r>
                        <a:rPr lang="en-US" sz="1600" b="1" dirty="0" err="1">
                          <a:solidFill>
                            <a:srgbClr val="9BD1E9"/>
                          </a:solidFill>
                        </a:rPr>
                        <a:t>Yepes</a:t>
                      </a:r>
                      <a:r>
                        <a:rPr lang="en-US" sz="1600" b="1" dirty="0">
                          <a:solidFill>
                            <a:srgbClr val="9BD1E9"/>
                          </a:solidFill>
                        </a:rPr>
                        <a:t>, LSC (Colombia)</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600" b="1" dirty="0" err="1">
                          <a:solidFill>
                            <a:srgbClr val="9BD1E9"/>
                          </a:solidFill>
                          <a:effectLst/>
                        </a:rPr>
                        <a:t>Lulio</a:t>
                      </a:r>
                      <a:r>
                        <a:rPr lang="en-US" sz="1600" b="1" dirty="0">
                          <a:solidFill>
                            <a:srgbClr val="9BD1E9"/>
                          </a:solidFill>
                          <a:effectLst/>
                        </a:rPr>
                        <a:t> Cardenas, USIL (Peru)</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80228">
                <a:tc>
                  <a:txBody>
                    <a:bodyPr/>
                    <a:lstStyle/>
                    <a:p>
                      <a:pPr marL="285750" indent="-285750" algn="l">
                        <a:buFont typeface="Arial" panose="020B0604020202020204" pitchFamily="34" charset="0"/>
                        <a:buChar char="•"/>
                      </a:pPr>
                      <a:r>
                        <a:rPr lang="en-US" sz="1600" b="1" dirty="0">
                          <a:solidFill>
                            <a:schemeClr val="bg1"/>
                          </a:solidFill>
                          <a:effectLst/>
                        </a:rPr>
                        <a:t>Zeynep Bilgehan, FSM (Turkey)</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600" b="1" dirty="0">
                          <a:solidFill>
                            <a:schemeClr val="bg1"/>
                          </a:solidFill>
                          <a:effectLst/>
                        </a:rPr>
                        <a:t>Jason Humphreys, HHN (Germany)</a:t>
                      </a:r>
                    </a:p>
                    <a:p>
                      <a:pPr marL="285750" indent="-285750" algn="l">
                        <a:buFont typeface="Arial" panose="020B0604020202020204" pitchFamily="34" charset="0"/>
                        <a:buChar char="•"/>
                      </a:pPr>
                      <a:endParaRPr lang="en-US" sz="1600" b="1" dirty="0">
                        <a:solidFill>
                          <a:schemeClr val="bg1"/>
                        </a:solidFill>
                        <a:effectLst/>
                      </a:endParaRP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600" b="1" dirty="0">
                          <a:solidFill>
                            <a:schemeClr val="bg1"/>
                          </a:solidFill>
                          <a:effectLst/>
                        </a:rPr>
                        <a:t>Tope </a:t>
                      </a:r>
                      <a:r>
                        <a:rPr lang="en-US" sz="1600" b="1" dirty="0" err="1">
                          <a:solidFill>
                            <a:schemeClr val="bg1"/>
                          </a:solidFill>
                          <a:effectLst/>
                        </a:rPr>
                        <a:t>Adeyemi</a:t>
                      </a:r>
                      <a:r>
                        <a:rPr lang="en-US" sz="1600" b="1" dirty="0">
                          <a:solidFill>
                            <a:schemeClr val="bg1"/>
                          </a:solidFill>
                          <a:effectLst/>
                        </a:rPr>
                        <a:t>-Bello, ECU (USA)</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600" b="1" dirty="0">
                          <a:solidFill>
                            <a:srgbClr val="9BD1E9"/>
                          </a:solidFill>
                          <a:effectLst/>
                        </a:rPr>
                        <a:t>Hernando Pinto , USIL (Peru)</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41526">
                <a:tc>
                  <a:txBody>
                    <a:bodyPr/>
                    <a:lstStyle/>
                    <a:p>
                      <a:pPr marL="285750" indent="-285750" algn="l">
                        <a:buFont typeface="Arial" panose="020B0604020202020204" pitchFamily="34" charset="0"/>
                        <a:buChar char="•"/>
                      </a:pPr>
                      <a:r>
                        <a:rPr lang="en-US" sz="1600" b="1" dirty="0" err="1">
                          <a:solidFill>
                            <a:schemeClr val="bg1"/>
                          </a:solidFill>
                          <a:effectLst/>
                        </a:rPr>
                        <a:t>Yanhong</a:t>
                      </a:r>
                      <a:r>
                        <a:rPr lang="en-US" sz="1600" b="1" dirty="0">
                          <a:solidFill>
                            <a:schemeClr val="bg1"/>
                          </a:solidFill>
                          <a:effectLst/>
                        </a:rPr>
                        <a:t> </a:t>
                      </a:r>
                      <a:r>
                        <a:rPr lang="en-US" sz="1600" b="1" dirty="0" err="1">
                          <a:solidFill>
                            <a:schemeClr val="bg1"/>
                          </a:solidFill>
                          <a:effectLst/>
                        </a:rPr>
                        <a:t>Zong</a:t>
                      </a:r>
                      <a:r>
                        <a:rPr lang="en-US" sz="1600" b="1" dirty="0">
                          <a:solidFill>
                            <a:schemeClr val="bg1"/>
                          </a:solidFill>
                          <a:effectLst/>
                        </a:rPr>
                        <a:t>, BCBUU (China)</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600" b="1" dirty="0">
                          <a:solidFill>
                            <a:schemeClr val="bg1"/>
                          </a:solidFill>
                          <a:effectLst/>
                        </a:rPr>
                        <a:t>Amine </a:t>
                      </a:r>
                      <a:r>
                        <a:rPr lang="en-US" sz="1600" b="1" dirty="0" err="1">
                          <a:solidFill>
                            <a:schemeClr val="bg1"/>
                          </a:solidFill>
                          <a:effectLst/>
                        </a:rPr>
                        <a:t>Belaid</a:t>
                      </a:r>
                      <a:r>
                        <a:rPr lang="en-US" sz="1600" b="1" dirty="0">
                          <a:solidFill>
                            <a:schemeClr val="bg1"/>
                          </a:solidFill>
                          <a:effectLst/>
                        </a:rPr>
                        <a:t>, UABT (Algeria)</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600" b="1" dirty="0">
                          <a:solidFill>
                            <a:schemeClr val="bg1"/>
                          </a:solidFill>
                          <a:effectLst/>
                        </a:rPr>
                        <a:t>Jesus </a:t>
                      </a:r>
                      <a:r>
                        <a:rPr lang="en-US" sz="1600" b="1" dirty="0" err="1">
                          <a:solidFill>
                            <a:schemeClr val="bg1"/>
                          </a:solidFill>
                          <a:effectLst/>
                        </a:rPr>
                        <a:t>McMitre</a:t>
                      </a:r>
                      <a:r>
                        <a:rPr lang="en-US" sz="1600" b="1" dirty="0">
                          <a:solidFill>
                            <a:schemeClr val="bg1"/>
                          </a:solidFill>
                          <a:effectLst/>
                        </a:rPr>
                        <a:t>, UR (Mexico)</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600" b="1" dirty="0">
                          <a:solidFill>
                            <a:srgbClr val="9BD1E9"/>
                          </a:solidFill>
                          <a:effectLst/>
                        </a:rPr>
                        <a:t>Jennifer Sisk, ECU (USA)</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41526">
                <a:tc>
                  <a:txBody>
                    <a:bodyPr/>
                    <a:lstStyle/>
                    <a:p>
                      <a:pPr marL="285750" indent="-285750" algn="l">
                        <a:buFont typeface="Arial" panose="020B0604020202020204" pitchFamily="34" charset="0"/>
                        <a:buChar char="•"/>
                      </a:pPr>
                      <a:r>
                        <a:rPr lang="en-US" sz="1600" b="1" dirty="0">
                          <a:solidFill>
                            <a:schemeClr val="bg1"/>
                          </a:solidFill>
                          <a:effectLst/>
                        </a:rPr>
                        <a:t>Nadia Bakhtawer, FJWU (Pakistan)</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600" b="1" dirty="0">
                          <a:solidFill>
                            <a:schemeClr val="bg1"/>
                          </a:solidFill>
                          <a:effectLst/>
                        </a:rPr>
                        <a:t>Jacob Petersen-Perlman, ECU (USA)</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600" b="1" dirty="0" err="1">
                          <a:solidFill>
                            <a:schemeClr val="bg1"/>
                          </a:solidFill>
                          <a:effectLst/>
                        </a:rPr>
                        <a:t>Eben</a:t>
                      </a:r>
                      <a:r>
                        <a:rPr lang="en-US" sz="1600" b="1" dirty="0">
                          <a:solidFill>
                            <a:schemeClr val="bg1"/>
                          </a:solidFill>
                          <a:effectLst/>
                        </a:rPr>
                        <a:t> </a:t>
                      </a:r>
                      <a:r>
                        <a:rPr lang="en-US" sz="1600" b="1" dirty="0" err="1">
                          <a:solidFill>
                            <a:schemeClr val="bg1"/>
                          </a:solidFill>
                          <a:effectLst/>
                        </a:rPr>
                        <a:t>Proos</a:t>
                      </a:r>
                      <a:r>
                        <a:rPr lang="en-US" sz="1600" b="1" dirty="0">
                          <a:solidFill>
                            <a:schemeClr val="bg1"/>
                          </a:solidFill>
                          <a:effectLst/>
                        </a:rPr>
                        <a:t>, CUT (South Africa)</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600" b="1" dirty="0">
                          <a:solidFill>
                            <a:srgbClr val="9BD1E9"/>
                          </a:solidFill>
                          <a:effectLst/>
                        </a:rPr>
                        <a:t>Mariko </a:t>
                      </a:r>
                      <a:r>
                        <a:rPr lang="en-US" sz="1600" b="1" dirty="0" err="1">
                          <a:solidFill>
                            <a:srgbClr val="9BD1E9"/>
                          </a:solidFill>
                          <a:effectLst/>
                        </a:rPr>
                        <a:t>Eguchi</a:t>
                      </a:r>
                      <a:r>
                        <a:rPr lang="en-US" sz="1600" b="1" dirty="0">
                          <a:solidFill>
                            <a:srgbClr val="9BD1E9"/>
                          </a:solidFill>
                          <a:effectLst/>
                        </a:rPr>
                        <a:t>, USJ (Japan)</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41526">
                <a:tc>
                  <a:txBody>
                    <a:bodyPr/>
                    <a:lstStyle/>
                    <a:p>
                      <a:pPr marL="285750" indent="-285750" algn="l">
                        <a:buFont typeface="Arial" panose="020B0604020202020204" pitchFamily="34" charset="0"/>
                        <a:buChar char="•"/>
                      </a:pPr>
                      <a:r>
                        <a:rPr lang="en-US" sz="1600" b="1" dirty="0" err="1">
                          <a:solidFill>
                            <a:schemeClr val="bg1"/>
                          </a:solidFill>
                          <a:effectLst/>
                        </a:rPr>
                        <a:t>Katarzyna</a:t>
                      </a:r>
                      <a:r>
                        <a:rPr lang="en-US" sz="1600" b="1" dirty="0">
                          <a:solidFill>
                            <a:schemeClr val="bg1"/>
                          </a:solidFill>
                          <a:effectLst/>
                        </a:rPr>
                        <a:t> </a:t>
                      </a:r>
                      <a:r>
                        <a:rPr lang="en-US" sz="1600" b="1" dirty="0" err="1">
                          <a:solidFill>
                            <a:schemeClr val="bg1"/>
                          </a:solidFill>
                          <a:effectLst/>
                        </a:rPr>
                        <a:t>Dziemian</a:t>
                      </a:r>
                      <a:r>
                        <a:rPr lang="en-US" sz="1600" b="1" dirty="0">
                          <a:solidFill>
                            <a:schemeClr val="bg1"/>
                          </a:solidFill>
                          <a:effectLst/>
                        </a:rPr>
                        <a:t>, CSC (Poland)</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600" b="1" dirty="0">
                          <a:solidFill>
                            <a:schemeClr val="bg1"/>
                          </a:solidFill>
                          <a:effectLst/>
                        </a:rPr>
                        <a:t>Marion </a:t>
                      </a:r>
                      <a:r>
                        <a:rPr lang="en-US" sz="1600" b="1" dirty="0" err="1">
                          <a:solidFill>
                            <a:schemeClr val="bg1"/>
                          </a:solidFill>
                          <a:effectLst/>
                        </a:rPr>
                        <a:t>Eppler</a:t>
                      </a:r>
                      <a:r>
                        <a:rPr lang="en-US" sz="1600" b="1" dirty="0">
                          <a:solidFill>
                            <a:schemeClr val="bg1"/>
                          </a:solidFill>
                          <a:effectLst/>
                        </a:rPr>
                        <a:t>, ECU (USA)</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600" b="1" dirty="0">
                          <a:solidFill>
                            <a:schemeClr val="bg1"/>
                          </a:solidFill>
                          <a:effectLst/>
                        </a:rPr>
                        <a:t>Irene </a:t>
                      </a:r>
                      <a:r>
                        <a:rPr lang="en-US" sz="1600" b="1" dirty="0" err="1">
                          <a:solidFill>
                            <a:schemeClr val="bg1"/>
                          </a:solidFill>
                          <a:effectLst/>
                        </a:rPr>
                        <a:t>Snelleman</a:t>
                      </a:r>
                      <a:r>
                        <a:rPr lang="en-US" sz="1600" b="1" dirty="0">
                          <a:solidFill>
                            <a:schemeClr val="bg1"/>
                          </a:solidFill>
                          <a:effectLst/>
                        </a:rPr>
                        <a:t>, HAN (Netherlands)</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600" b="1" dirty="0">
                          <a:solidFill>
                            <a:srgbClr val="9BD1E9"/>
                          </a:solidFill>
                          <a:effectLst/>
                        </a:rPr>
                        <a:t>Sarah Page, ECU (USA)</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03528">
                <a:tc>
                  <a:txBody>
                    <a:bodyPr/>
                    <a:lstStyle/>
                    <a:p>
                      <a:pPr marL="285750" indent="-285750" algn="l">
                        <a:buFont typeface="Arial" panose="020B0604020202020204" pitchFamily="34" charset="0"/>
                        <a:buChar char="•"/>
                      </a:pPr>
                      <a:r>
                        <a:rPr lang="en-US" sz="1600" b="1" dirty="0">
                          <a:solidFill>
                            <a:schemeClr val="bg1"/>
                          </a:solidFill>
                          <a:effectLst/>
                        </a:rPr>
                        <a:t>Rocio Knipp, UM (Chile)</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600" b="1" dirty="0">
                          <a:solidFill>
                            <a:schemeClr val="bg1"/>
                          </a:solidFill>
                          <a:effectLst/>
                        </a:rPr>
                        <a:t>Olga </a:t>
                      </a:r>
                      <a:r>
                        <a:rPr lang="en-US" sz="1600" b="1" dirty="0" err="1">
                          <a:solidFill>
                            <a:schemeClr val="bg1"/>
                          </a:solidFill>
                          <a:effectLst/>
                        </a:rPr>
                        <a:t>Alifanova</a:t>
                      </a:r>
                      <a:r>
                        <a:rPr lang="en-US" sz="1600" b="1" dirty="0">
                          <a:solidFill>
                            <a:schemeClr val="bg1"/>
                          </a:solidFill>
                          <a:effectLst/>
                        </a:rPr>
                        <a:t>, USPU (Russia)</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600" b="1" dirty="0">
                          <a:solidFill>
                            <a:schemeClr val="bg1"/>
                          </a:solidFill>
                          <a:effectLst/>
                        </a:rPr>
                        <a:t>Ivan </a:t>
                      </a:r>
                      <a:r>
                        <a:rPr lang="en-US" sz="1600" b="1" dirty="0" err="1">
                          <a:solidFill>
                            <a:schemeClr val="bg1"/>
                          </a:solidFill>
                          <a:effectLst/>
                        </a:rPr>
                        <a:t>Kruhlov</a:t>
                      </a:r>
                      <a:r>
                        <a:rPr lang="en-US" sz="1600" b="1" dirty="0">
                          <a:solidFill>
                            <a:schemeClr val="bg1"/>
                          </a:solidFill>
                          <a:effectLst/>
                        </a:rPr>
                        <a:t>, LNU (Ukraine)</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600" b="1" dirty="0">
                          <a:solidFill>
                            <a:srgbClr val="9BD1E9"/>
                          </a:solidFill>
                          <a:effectLst/>
                        </a:rPr>
                        <a:t>Blakely Brooks, ECU (USA)</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541526">
                <a:tc>
                  <a:txBody>
                    <a:bodyPr/>
                    <a:lstStyle/>
                    <a:p>
                      <a:pPr marL="285750" indent="-285750" algn="l">
                        <a:buFont typeface="Arial" panose="020B0604020202020204" pitchFamily="34" charset="0"/>
                        <a:buChar char="•"/>
                      </a:pPr>
                      <a:r>
                        <a:rPr lang="en-US" sz="1600" b="1" dirty="0">
                          <a:solidFill>
                            <a:schemeClr val="bg1"/>
                          </a:solidFill>
                          <a:effectLst/>
                        </a:rPr>
                        <a:t>Berenice Sánchez, UDEM (Mexico)</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s-ES" sz="1600" b="1" dirty="0">
                          <a:solidFill>
                            <a:schemeClr val="bg1"/>
                          </a:solidFill>
                          <a:effectLst/>
                        </a:rPr>
                        <a:t>Danny </a:t>
                      </a:r>
                      <a:r>
                        <a:rPr lang="es-ES" sz="1600" b="1" dirty="0" err="1">
                          <a:solidFill>
                            <a:schemeClr val="bg1"/>
                          </a:solidFill>
                          <a:effectLst/>
                        </a:rPr>
                        <a:t>Capellan</a:t>
                      </a:r>
                      <a:r>
                        <a:rPr lang="es-ES" sz="1600" b="1" dirty="0">
                          <a:solidFill>
                            <a:schemeClr val="bg1"/>
                          </a:solidFill>
                          <a:effectLst/>
                        </a:rPr>
                        <a:t>, UNIBE (</a:t>
                      </a:r>
                      <a:r>
                        <a:rPr lang="es-ES" sz="1600" b="1" dirty="0" err="1">
                          <a:solidFill>
                            <a:schemeClr val="bg1"/>
                          </a:solidFill>
                          <a:effectLst/>
                        </a:rPr>
                        <a:t>Dominican</a:t>
                      </a:r>
                      <a:r>
                        <a:rPr lang="es-ES" sz="1600" b="1" dirty="0">
                          <a:solidFill>
                            <a:schemeClr val="bg1"/>
                          </a:solidFill>
                          <a:effectLst/>
                        </a:rPr>
                        <a:t> </a:t>
                      </a:r>
                      <a:r>
                        <a:rPr lang="es-ES" sz="1600" b="1" dirty="0" err="1">
                          <a:solidFill>
                            <a:schemeClr val="bg1"/>
                          </a:solidFill>
                          <a:effectLst/>
                        </a:rPr>
                        <a:t>Republic</a:t>
                      </a:r>
                      <a:r>
                        <a:rPr lang="es-ES" sz="1600" b="1" dirty="0">
                          <a:solidFill>
                            <a:schemeClr val="bg1"/>
                          </a:solidFill>
                          <a:effectLst/>
                        </a:rPr>
                        <a:t>)</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600" b="1" dirty="0" err="1">
                          <a:solidFill>
                            <a:schemeClr val="bg1"/>
                          </a:solidFill>
                          <a:effectLst/>
                        </a:rPr>
                        <a:t>Shahla</a:t>
                      </a:r>
                      <a:r>
                        <a:rPr lang="en-US" sz="1600" b="1" dirty="0">
                          <a:solidFill>
                            <a:schemeClr val="bg1"/>
                          </a:solidFill>
                          <a:effectLst/>
                        </a:rPr>
                        <a:t> </a:t>
                      </a:r>
                      <a:r>
                        <a:rPr lang="en-US" sz="1600" b="1" dirty="0" err="1">
                          <a:solidFill>
                            <a:schemeClr val="bg1"/>
                          </a:solidFill>
                          <a:effectLst/>
                        </a:rPr>
                        <a:t>Tabassum</a:t>
                      </a:r>
                      <a:r>
                        <a:rPr lang="en-US" sz="1600" b="1" dirty="0">
                          <a:solidFill>
                            <a:schemeClr val="bg1"/>
                          </a:solidFill>
                          <a:effectLst/>
                        </a:rPr>
                        <a:t>, FJWU (Pakistan)</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600" b="1" dirty="0">
                          <a:solidFill>
                            <a:schemeClr val="bg1"/>
                          </a:solidFill>
                          <a:effectLst/>
                        </a:rPr>
                        <a:t>Li Deng, CUPL (China)</a:t>
                      </a:r>
                    </a:p>
                    <a:p>
                      <a:pPr marL="285750" indent="-285750" algn="l">
                        <a:buFont typeface="Arial" panose="020B0604020202020204" pitchFamily="34" charset="0"/>
                        <a:buChar char="•"/>
                      </a:pPr>
                      <a:endParaRPr lang="en-US" sz="1600" b="1" dirty="0">
                        <a:solidFill>
                          <a:schemeClr val="bg1"/>
                        </a:solidFill>
                        <a:effectLst/>
                      </a:endParaRP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541526">
                <a:tc>
                  <a:txBody>
                    <a:bodyPr/>
                    <a:lstStyle/>
                    <a:p>
                      <a:pPr marL="285750" indent="-285750" algn="l">
                        <a:buFont typeface="Arial" panose="020B0604020202020204" pitchFamily="34" charset="0"/>
                        <a:buChar char="•"/>
                      </a:pPr>
                      <a:r>
                        <a:rPr lang="en-US" sz="1600" b="1" dirty="0">
                          <a:solidFill>
                            <a:schemeClr val="bg1"/>
                          </a:solidFill>
                          <a:effectLst/>
                        </a:rPr>
                        <a:t>Ekaterina </a:t>
                      </a:r>
                      <a:r>
                        <a:rPr lang="en-US" sz="1600" b="1" dirty="0" err="1">
                          <a:solidFill>
                            <a:schemeClr val="bg1"/>
                          </a:solidFill>
                          <a:effectLst/>
                        </a:rPr>
                        <a:t>Rogova</a:t>
                      </a:r>
                      <a:r>
                        <a:rPr lang="en-US" sz="1600" b="1" dirty="0">
                          <a:solidFill>
                            <a:schemeClr val="bg1"/>
                          </a:solidFill>
                          <a:effectLst/>
                        </a:rPr>
                        <a:t>, USPU (Russia)</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600" b="1" dirty="0">
                          <a:solidFill>
                            <a:schemeClr val="bg1"/>
                          </a:solidFill>
                          <a:effectLst/>
                        </a:rPr>
                        <a:t>Luis Vargas, UNLA (Mexico)</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600" b="1" dirty="0">
                          <a:solidFill>
                            <a:schemeClr val="bg1"/>
                          </a:solidFill>
                          <a:effectLst/>
                        </a:rPr>
                        <a:t>Lucile </a:t>
                      </a:r>
                      <a:r>
                        <a:rPr lang="en-US" sz="1600" b="1" dirty="0" err="1">
                          <a:solidFill>
                            <a:schemeClr val="bg1"/>
                          </a:solidFill>
                          <a:effectLst/>
                        </a:rPr>
                        <a:t>Groleau</a:t>
                      </a:r>
                      <a:r>
                        <a:rPr lang="en-US" sz="1600" b="1" dirty="0">
                          <a:solidFill>
                            <a:schemeClr val="bg1"/>
                          </a:solidFill>
                          <a:effectLst/>
                        </a:rPr>
                        <a:t>, UT (France)</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1600" b="1" dirty="0">
                        <a:solidFill>
                          <a:schemeClr val="bg1"/>
                        </a:solidFill>
                        <a:effectLst/>
                      </a:endParaRP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720343">
                <a:tc>
                  <a:txBody>
                    <a:bodyPr/>
                    <a:lstStyle/>
                    <a:p>
                      <a:pPr marL="285750" indent="-285750" algn="l">
                        <a:buFont typeface="Arial" panose="020B0604020202020204" pitchFamily="34" charset="0"/>
                        <a:buChar char="•"/>
                      </a:pPr>
                      <a:r>
                        <a:rPr lang="en-US" sz="1600" b="1" dirty="0" err="1">
                          <a:solidFill>
                            <a:schemeClr val="bg1"/>
                          </a:solidFill>
                          <a:effectLst/>
                        </a:rPr>
                        <a:t>Eko</a:t>
                      </a:r>
                      <a:r>
                        <a:rPr lang="en-US" sz="1600" b="1" dirty="0">
                          <a:solidFill>
                            <a:schemeClr val="bg1"/>
                          </a:solidFill>
                          <a:effectLst/>
                        </a:rPr>
                        <a:t> Pam, AUECU (Australia)</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600" b="1" dirty="0">
                          <a:solidFill>
                            <a:schemeClr val="bg1"/>
                          </a:solidFill>
                          <a:effectLst/>
                        </a:rPr>
                        <a:t>Cynthia Deale, ECU (USA)</a:t>
                      </a: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a:buFont typeface="Arial" panose="020B0604020202020204" pitchFamily="34" charset="0"/>
                        <a:buChar char="•"/>
                      </a:pPr>
                      <a:r>
                        <a:rPr lang="en-US" sz="1600" b="1" dirty="0">
                          <a:solidFill>
                            <a:schemeClr val="bg1"/>
                          </a:solidFill>
                          <a:effectLst/>
                        </a:rPr>
                        <a:t>The team of Charlotte </a:t>
                      </a:r>
                      <a:r>
                        <a:rPr lang="en-US" sz="1600" b="1" dirty="0" err="1">
                          <a:solidFill>
                            <a:schemeClr val="bg1"/>
                          </a:solidFill>
                          <a:effectLst/>
                        </a:rPr>
                        <a:t>Leforestier</a:t>
                      </a:r>
                      <a:r>
                        <a:rPr lang="en-US" sz="1600" b="1" dirty="0">
                          <a:solidFill>
                            <a:schemeClr val="bg1"/>
                          </a:solidFill>
                          <a:effectLst/>
                        </a:rPr>
                        <a:t> and</a:t>
                      </a:r>
                    </a:p>
                    <a:p>
                      <a:pPr marL="0" indent="0" algn="l">
                        <a:buFont typeface="Arial" panose="020B0604020202020204" pitchFamily="34" charset="0"/>
                        <a:buNone/>
                      </a:pPr>
                      <a:r>
                        <a:rPr lang="en-US" sz="1600" b="1" dirty="0">
                          <a:solidFill>
                            <a:schemeClr val="bg1"/>
                          </a:solidFill>
                          <a:effectLst/>
                        </a:rPr>
                        <a:t>      Adel-Malik Ola, UT (France)</a:t>
                      </a:r>
                    </a:p>
                    <a:p>
                      <a:pPr marL="285750" indent="-285750" algn="l">
                        <a:buFont typeface="Arial" panose="020B0604020202020204" pitchFamily="34" charset="0"/>
                        <a:buChar char="•"/>
                      </a:pPr>
                      <a:endParaRPr lang="en-US" sz="1600" b="1" dirty="0">
                        <a:solidFill>
                          <a:schemeClr val="bg1"/>
                        </a:solidFill>
                        <a:effectLst/>
                      </a:endParaRP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1600" b="1" dirty="0">
                        <a:solidFill>
                          <a:schemeClr val="bg1"/>
                        </a:solidFill>
                        <a:effectLst/>
                      </a:endParaRPr>
                    </a:p>
                  </a:txBody>
                  <a:tcPr marL="36500" marR="365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bl>
          </a:graphicData>
        </a:graphic>
      </p:graphicFrame>
      <p:sp>
        <p:nvSpPr>
          <p:cNvPr id="11" name="Title 3"/>
          <p:cNvSpPr txBox="1">
            <a:spLocks/>
          </p:cNvSpPr>
          <p:nvPr/>
        </p:nvSpPr>
        <p:spPr>
          <a:xfrm>
            <a:off x="5532792" y="495300"/>
            <a:ext cx="10760783" cy="1366528"/>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b="1" kern="1200">
                <a:solidFill>
                  <a:srgbClr val="DFC45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noProof="0" dirty="0">
                <a:ln>
                  <a:solidFill>
                    <a:sysClr val="window" lastClr="FFFFFF"/>
                  </a:solidFill>
                </a:ln>
                <a:solidFill>
                  <a:srgbClr val="604A7B"/>
                </a:solidFill>
                <a:effectLst/>
                <a:uLnTx/>
                <a:uFillTx/>
                <a:latin typeface="Calibri" panose="020F0502020204030204" pitchFamily="34" charset="0"/>
                <a:ea typeface="+mj-ea"/>
                <a:cs typeface="+mj-cs"/>
              </a:rPr>
              <a:t>       </a:t>
            </a:r>
            <a:r>
              <a:rPr kumimoji="0" lang="en-US" sz="4400" b="1" i="0" u="none" strike="noStrike" kern="1200" cap="none" spc="0" normalizeH="0" noProof="0" dirty="0">
                <a:ln>
                  <a:noFill/>
                </a:ln>
                <a:solidFill>
                  <a:srgbClr val="DFC452"/>
                </a:solidFill>
                <a:effectLst/>
                <a:uLnTx/>
                <a:uFillTx/>
                <a:latin typeface="Calibri" panose="020F0502020204030204" pitchFamily="34" charset="0"/>
                <a:ea typeface="+mj-ea"/>
                <a:cs typeface="+mj-cs"/>
              </a:rPr>
              <a:t>Rosina C. Chia Award </a:t>
            </a:r>
            <a:br>
              <a:rPr kumimoji="0" lang="en-US" sz="4400" b="1" i="0" u="none" strike="noStrike" kern="1200" cap="none" spc="0" normalizeH="0" noProof="0" dirty="0">
                <a:ln>
                  <a:noFill/>
                </a:ln>
                <a:solidFill>
                  <a:srgbClr val="DFC452"/>
                </a:solidFill>
                <a:effectLst/>
                <a:uLnTx/>
                <a:uFillTx/>
                <a:latin typeface="Calibri" panose="020F0502020204030204" pitchFamily="34" charset="0"/>
                <a:ea typeface="+mj-ea"/>
                <a:cs typeface="+mj-cs"/>
              </a:rPr>
            </a:br>
            <a:r>
              <a:rPr kumimoji="0" lang="en-US" sz="4400" b="1" i="0" u="none" strike="noStrike" kern="1200" cap="none" spc="0" normalizeH="0" noProof="0" dirty="0">
                <a:ln>
                  <a:noFill/>
                </a:ln>
                <a:solidFill>
                  <a:srgbClr val="DFC452"/>
                </a:solidFill>
                <a:effectLst/>
                <a:uLnTx/>
                <a:uFillTx/>
                <a:latin typeface="Calibri" panose="020F0502020204030204" pitchFamily="34" charset="0"/>
                <a:ea typeface="+mj-ea"/>
                <a:cs typeface="+mj-cs"/>
              </a:rPr>
              <a:t>       For Excellence in Teaching</a:t>
            </a:r>
          </a:p>
        </p:txBody>
      </p:sp>
      <p:pic>
        <p:nvPicPr>
          <p:cNvPr id="6" name="Picture 5"/>
          <p:cNvPicPr>
            <a:picLocks noChangeAspect="1"/>
          </p:cNvPicPr>
          <p:nvPr/>
        </p:nvPicPr>
        <p:blipFill>
          <a:blip r:embed="rId5"/>
          <a:stretch>
            <a:fillRect/>
          </a:stretch>
        </p:blipFill>
        <p:spPr>
          <a:xfrm>
            <a:off x="13246347" y="7233445"/>
            <a:ext cx="2615411" cy="2603218"/>
          </a:xfrm>
          <a:prstGeom prst="rect">
            <a:avLst/>
          </a:prstGeom>
        </p:spPr>
      </p:pic>
      <p:sp>
        <p:nvSpPr>
          <p:cNvPr id="13" name="TextBox 12">
            <a:extLst>
              <a:ext uri="{FF2B5EF4-FFF2-40B4-BE49-F238E27FC236}">
                <a16:creationId xmlns:a16="http://schemas.microsoft.com/office/drawing/2014/main" id="{5BEE5438-2F7E-44B9-81F3-13EE6D2AEACF}"/>
              </a:ext>
            </a:extLst>
          </p:cNvPr>
          <p:cNvSpPr txBox="1"/>
          <p:nvPr/>
        </p:nvSpPr>
        <p:spPr>
          <a:xfrm>
            <a:off x="5251573" y="9044273"/>
            <a:ext cx="3657600" cy="307777"/>
          </a:xfrm>
          <a:prstGeom prst="rect">
            <a:avLst/>
          </a:prstGeom>
          <a:noFill/>
        </p:spPr>
        <p:txBody>
          <a:bodyPr wrap="square" rtlCol="0">
            <a:spAutoFit/>
          </a:bodyPr>
          <a:lstStyle/>
          <a:p>
            <a:r>
              <a:rPr lang="en-US" sz="1400" dirty="0">
                <a:solidFill>
                  <a:srgbClr val="9BD1E9"/>
                </a:solidFill>
              </a:rPr>
              <a:t>Highlighted individuals are finalists</a:t>
            </a:r>
          </a:p>
        </p:txBody>
      </p:sp>
      <p:cxnSp>
        <p:nvCxnSpPr>
          <p:cNvPr id="12" name="Straight Connector 11">
            <a:extLst>
              <a:ext uri="{FF2B5EF4-FFF2-40B4-BE49-F238E27FC236}">
                <a16:creationId xmlns:a16="http://schemas.microsoft.com/office/drawing/2014/main" id="{21E3E9C2-D706-4ACE-B2C8-A5090B56621E}"/>
              </a:ext>
            </a:extLst>
          </p:cNvPr>
          <p:cNvCxnSpPr/>
          <p:nvPr/>
        </p:nvCxnSpPr>
        <p:spPr>
          <a:xfrm>
            <a:off x="16916400" y="0"/>
            <a:ext cx="0" cy="10287000"/>
          </a:xfrm>
          <a:prstGeom prst="line">
            <a:avLst/>
          </a:prstGeom>
          <a:ln w="9525" cap="flat" cmpd="sng" algn="ctr">
            <a:solidFill>
              <a:srgbClr val="8E8296"/>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95029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10" name="TextBox 10"/>
          <p:cNvSpPr txBox="1"/>
          <p:nvPr/>
        </p:nvSpPr>
        <p:spPr>
          <a:xfrm rot="5400000">
            <a:off x="15155394" y="5209172"/>
            <a:ext cx="4662717" cy="265080"/>
          </a:xfrm>
          <a:prstGeom prst="rect">
            <a:avLst/>
          </a:prstGeom>
        </p:spPr>
        <p:txBody>
          <a:bodyPr lIns="0" tIns="0" rIns="0" bIns="0" rtlCol="0" anchor="t">
            <a:spAutoFit/>
          </a:bodyPr>
          <a:lstStyle/>
          <a:p>
            <a:pPr marL="0" lvl="0" indent="0" algn="ctr">
              <a:lnSpc>
                <a:spcPts val="2239"/>
              </a:lnSpc>
              <a:spcBef>
                <a:spcPts val="223"/>
              </a:spcBef>
            </a:pPr>
            <a:r>
              <a:rPr lang="en-US" sz="1599" spc="15">
                <a:solidFill>
                  <a:srgbClr val="FFFFFF"/>
                </a:solidFill>
                <a:latin typeface="Open Sans"/>
              </a:rPr>
              <a:t>14th Annual GPE Conference | May 17-19, 2021</a:t>
            </a:r>
          </a:p>
        </p:txBody>
      </p:sp>
      <p:sp>
        <p:nvSpPr>
          <p:cNvPr id="15" name="Rectangle 14"/>
          <p:cNvSpPr/>
          <p:nvPr/>
        </p:nvSpPr>
        <p:spPr>
          <a:xfrm>
            <a:off x="990600" y="1407164"/>
            <a:ext cx="2084225" cy="701731"/>
          </a:xfrm>
          <a:prstGeom prst="rect">
            <a:avLst/>
          </a:prstGeom>
        </p:spPr>
        <p:txBody>
          <a:bodyPr wrap="none">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US" sz="4400" b="1" i="0" u="none" strike="noStrike" kern="0" cap="none" spc="0" normalizeH="0" noProof="0" dirty="0">
                <a:ln>
                  <a:noFill/>
                </a:ln>
                <a:solidFill>
                  <a:srgbClr val="9BD1E9"/>
                </a:solidFill>
                <a:effectLst/>
                <a:uLnTx/>
                <a:uFillTx/>
              </a:rPr>
              <a:t>Finalists</a:t>
            </a:r>
          </a:p>
        </p:txBody>
      </p:sp>
      <p:sp>
        <p:nvSpPr>
          <p:cNvPr id="9" name="Title 3"/>
          <p:cNvSpPr txBox="1">
            <a:spLocks/>
          </p:cNvSpPr>
          <p:nvPr/>
        </p:nvSpPr>
        <p:spPr>
          <a:xfrm>
            <a:off x="5532792" y="723900"/>
            <a:ext cx="10760783" cy="1366528"/>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b="1" kern="1200">
                <a:solidFill>
                  <a:srgbClr val="DFC45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noProof="0" dirty="0">
                <a:ln>
                  <a:solidFill>
                    <a:sysClr val="window" lastClr="FFFFFF"/>
                  </a:solidFill>
                </a:ln>
                <a:solidFill>
                  <a:srgbClr val="604A7B"/>
                </a:solidFill>
                <a:effectLst/>
                <a:uLnTx/>
                <a:uFillTx/>
                <a:latin typeface="Calibri" panose="020F0502020204030204" pitchFamily="34" charset="0"/>
                <a:ea typeface="+mj-ea"/>
                <a:cs typeface="+mj-cs"/>
              </a:rPr>
              <a:t>       </a:t>
            </a:r>
            <a:r>
              <a:rPr kumimoji="0" lang="en-US" sz="4400" b="1" i="0" u="none" strike="noStrike" kern="1200" cap="none" spc="0" normalizeH="0" noProof="0" dirty="0">
                <a:ln>
                  <a:noFill/>
                </a:ln>
                <a:solidFill>
                  <a:srgbClr val="DFC452"/>
                </a:solidFill>
                <a:effectLst/>
                <a:uLnTx/>
                <a:uFillTx/>
                <a:latin typeface="Calibri" panose="020F0502020204030204" pitchFamily="34" charset="0"/>
                <a:ea typeface="+mj-ea"/>
                <a:cs typeface="+mj-cs"/>
              </a:rPr>
              <a:t>Rosina C. Chia Award </a:t>
            </a:r>
            <a:br>
              <a:rPr kumimoji="0" lang="en-US" sz="4400" b="1" i="0" u="none" strike="noStrike" kern="1200" cap="none" spc="0" normalizeH="0" noProof="0" dirty="0">
                <a:ln>
                  <a:noFill/>
                </a:ln>
                <a:solidFill>
                  <a:srgbClr val="DFC452"/>
                </a:solidFill>
                <a:effectLst/>
                <a:uLnTx/>
                <a:uFillTx/>
                <a:latin typeface="Calibri" panose="020F0502020204030204" pitchFamily="34" charset="0"/>
                <a:ea typeface="+mj-ea"/>
                <a:cs typeface="+mj-cs"/>
              </a:rPr>
            </a:br>
            <a:r>
              <a:rPr kumimoji="0" lang="en-US" sz="4400" b="1" i="0" u="none" strike="noStrike" kern="1200" cap="none" spc="0" normalizeH="0" noProof="0" dirty="0">
                <a:ln>
                  <a:noFill/>
                </a:ln>
                <a:solidFill>
                  <a:srgbClr val="DFC452"/>
                </a:solidFill>
                <a:effectLst/>
                <a:uLnTx/>
                <a:uFillTx/>
                <a:latin typeface="Calibri" panose="020F0502020204030204" pitchFamily="34" charset="0"/>
                <a:ea typeface="+mj-ea"/>
                <a:cs typeface="+mj-cs"/>
              </a:rPr>
              <a:t>       For Excellence in Teaching</a:t>
            </a:r>
          </a:p>
        </p:txBody>
      </p:sp>
      <p:sp>
        <p:nvSpPr>
          <p:cNvPr id="2" name="Rectangle 1"/>
          <p:cNvSpPr/>
          <p:nvPr/>
        </p:nvSpPr>
        <p:spPr>
          <a:xfrm>
            <a:off x="3768062" y="7688640"/>
            <a:ext cx="11319538" cy="1569660"/>
          </a:xfrm>
          <a:prstGeom prst="rect">
            <a:avLst/>
          </a:prstGeom>
        </p:spPr>
        <p:txBody>
          <a:bodyPr wrap="square">
            <a:spAutoFit/>
          </a:bodyPr>
          <a:lstStyle/>
          <a:p>
            <a:pPr algn="just"/>
            <a:r>
              <a:rPr lang="en-US" sz="2400" b="1" dirty="0">
                <a:solidFill>
                  <a:srgbClr val="DFC452"/>
                </a:solidFill>
                <a:latin typeface="Calibri" panose="020F0502020204030204" pitchFamily="34" charset="0"/>
              </a:rPr>
              <a:t>Amal  </a:t>
            </a:r>
            <a:r>
              <a:rPr lang="en-US" sz="2400" b="1" dirty="0" err="1">
                <a:solidFill>
                  <a:srgbClr val="DFC452"/>
                </a:solidFill>
                <a:latin typeface="Calibri" panose="020F0502020204030204" pitchFamily="34" charset="0"/>
              </a:rPr>
              <a:t>Abou</a:t>
            </a:r>
            <a:r>
              <a:rPr lang="en-US" sz="2400" b="1" dirty="0">
                <a:solidFill>
                  <a:srgbClr val="DFC452"/>
                </a:solidFill>
                <a:latin typeface="Calibri" panose="020F0502020204030204" pitchFamily="34" charset="0"/>
              </a:rPr>
              <a:t> </a:t>
            </a:r>
            <a:r>
              <a:rPr lang="en-US" sz="2400" b="1" dirty="0" err="1">
                <a:solidFill>
                  <a:srgbClr val="DFC452"/>
                </a:solidFill>
                <a:latin typeface="Calibri" panose="020F0502020204030204" pitchFamily="34" charset="0"/>
              </a:rPr>
              <a:t>Shakra</a:t>
            </a:r>
            <a:r>
              <a:rPr lang="en-US" sz="2400" b="1" dirty="0">
                <a:solidFill>
                  <a:srgbClr val="DFC452"/>
                </a:solidFill>
                <a:latin typeface="Calibri" panose="020F0502020204030204" pitchFamily="34" charset="0"/>
              </a:rPr>
              <a:t>  (MUBS, Lebanon) - </a:t>
            </a:r>
            <a:r>
              <a:rPr lang="en-US" sz="2400" b="1" dirty="0">
                <a:solidFill>
                  <a:srgbClr val="9BD1E9"/>
                </a:solidFill>
                <a:latin typeface="Calibri" panose="020F0502020204030204" pitchFamily="34" charset="0"/>
              </a:rPr>
              <a:t>Amal prepared her students well for this class and was guiding them and our discussions went smoothly and students were eager to continue discussions after our classes. </a:t>
            </a:r>
          </a:p>
          <a:p>
            <a:pPr algn="just"/>
            <a:r>
              <a:rPr lang="en-US" sz="2400" b="1" dirty="0">
                <a:solidFill>
                  <a:srgbClr val="DFC452"/>
                </a:solidFill>
              </a:rPr>
              <a:t>  </a:t>
            </a:r>
          </a:p>
        </p:txBody>
      </p:sp>
      <p:sp>
        <p:nvSpPr>
          <p:cNvPr id="3" name="Rectangle 2"/>
          <p:cNvSpPr/>
          <p:nvPr/>
        </p:nvSpPr>
        <p:spPr>
          <a:xfrm>
            <a:off x="3657600" y="2964240"/>
            <a:ext cx="11658600" cy="1569660"/>
          </a:xfrm>
          <a:prstGeom prst="rect">
            <a:avLst/>
          </a:prstGeom>
        </p:spPr>
        <p:txBody>
          <a:bodyPr wrap="square">
            <a:spAutoFit/>
          </a:bodyPr>
          <a:lstStyle/>
          <a:p>
            <a:r>
              <a:rPr lang="en-US" sz="2400" b="1" dirty="0">
                <a:solidFill>
                  <a:srgbClr val="DFC452"/>
                </a:solidFill>
              </a:rPr>
              <a:t>Anna </a:t>
            </a:r>
            <a:r>
              <a:rPr lang="en-US" sz="2400" b="1" dirty="0" err="1">
                <a:solidFill>
                  <a:srgbClr val="DFC452"/>
                </a:solidFill>
              </a:rPr>
              <a:t>Łobodzińska</a:t>
            </a:r>
            <a:r>
              <a:rPr lang="en-US" sz="2400" b="1" dirty="0">
                <a:solidFill>
                  <a:srgbClr val="DFC452"/>
                </a:solidFill>
              </a:rPr>
              <a:t> (CSC, Poland) - </a:t>
            </a:r>
            <a:r>
              <a:rPr lang="en-US" sz="2400" b="1" dirty="0">
                <a:solidFill>
                  <a:srgbClr val="9BD1E9"/>
                </a:solidFill>
              </a:rPr>
              <a:t>Anna is one of the best partners I've worked with. She is cooperative and flexible, professional and funny. Through her enthusiasm, prompting, and sense of humor, she helped making our links lively and successful.</a:t>
            </a:r>
          </a:p>
          <a:p>
            <a:r>
              <a:rPr lang="en-US" sz="2400" b="1" dirty="0">
                <a:solidFill>
                  <a:srgbClr val="DFC452"/>
                </a:solidFill>
              </a:rPr>
              <a:t> </a:t>
            </a:r>
          </a:p>
        </p:txBody>
      </p:sp>
      <p:sp>
        <p:nvSpPr>
          <p:cNvPr id="4" name="Rectangle 3"/>
          <p:cNvSpPr/>
          <p:nvPr/>
        </p:nvSpPr>
        <p:spPr>
          <a:xfrm>
            <a:off x="1164167" y="5380244"/>
            <a:ext cx="10489462" cy="1200329"/>
          </a:xfrm>
          <a:prstGeom prst="rect">
            <a:avLst/>
          </a:prstGeom>
        </p:spPr>
        <p:txBody>
          <a:bodyPr wrap="square">
            <a:spAutoFit/>
          </a:bodyPr>
          <a:lstStyle/>
          <a:p>
            <a:pPr algn="just"/>
            <a:r>
              <a:rPr lang="en-US" sz="2400" b="1" dirty="0">
                <a:solidFill>
                  <a:srgbClr val="DFC452"/>
                </a:solidFill>
              </a:rPr>
              <a:t>Blakely Brooks  (ECU, USA) </a:t>
            </a:r>
            <a:r>
              <a:rPr lang="en-US" sz="2400" b="1" dirty="0">
                <a:solidFill>
                  <a:srgbClr val="9BD1E9"/>
                </a:solidFill>
              </a:rPr>
              <a:t>- Blakely has mastered how to approach and work a friendly and educational intercultural experience. He is keen in a two way process of achieving GU objectives.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6421" t="16693" r="14934" b="26893"/>
          <a:stretch/>
        </p:blipFill>
        <p:spPr>
          <a:xfrm>
            <a:off x="1164167" y="2549502"/>
            <a:ext cx="2178828" cy="2386032"/>
          </a:xfrm>
          <a:prstGeom prst="rect">
            <a:avLst/>
          </a:prstGeom>
          <a:ln>
            <a:solidFill>
              <a:srgbClr val="DFC452"/>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9021" t="12929" r="20671" b="42803"/>
          <a:stretch/>
        </p:blipFill>
        <p:spPr>
          <a:xfrm>
            <a:off x="11866371" y="4533900"/>
            <a:ext cx="2819400" cy="2642493"/>
          </a:xfrm>
          <a:prstGeom prst="rect">
            <a:avLst/>
          </a:prstGeom>
          <a:ln>
            <a:solidFill>
              <a:srgbClr val="DFC452"/>
            </a:solidFill>
          </a:ln>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4167" y="7126712"/>
            <a:ext cx="2389112" cy="2500150"/>
          </a:xfrm>
          <a:prstGeom prst="rect">
            <a:avLst/>
          </a:prstGeom>
          <a:ln>
            <a:solidFill>
              <a:srgbClr val="DFC452"/>
            </a:solidFill>
          </a:ln>
        </p:spPr>
      </p:pic>
      <p:cxnSp>
        <p:nvCxnSpPr>
          <p:cNvPr id="18" name="Straight Connector 17">
            <a:extLst>
              <a:ext uri="{FF2B5EF4-FFF2-40B4-BE49-F238E27FC236}">
                <a16:creationId xmlns:a16="http://schemas.microsoft.com/office/drawing/2014/main" id="{3AAB8860-9AA8-4B9F-806E-26B959945CDB}"/>
              </a:ext>
            </a:extLst>
          </p:cNvPr>
          <p:cNvCxnSpPr/>
          <p:nvPr/>
        </p:nvCxnSpPr>
        <p:spPr>
          <a:xfrm>
            <a:off x="16916400" y="0"/>
            <a:ext cx="0" cy="10287000"/>
          </a:xfrm>
          <a:prstGeom prst="line">
            <a:avLst/>
          </a:prstGeom>
          <a:ln w="9525" cap="flat" cmpd="sng" algn="ctr">
            <a:solidFill>
              <a:srgbClr val="8E8296"/>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15153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10" name="TextBox 10"/>
          <p:cNvSpPr txBox="1"/>
          <p:nvPr/>
        </p:nvSpPr>
        <p:spPr>
          <a:xfrm rot="5400000">
            <a:off x="15155394" y="5209172"/>
            <a:ext cx="4662717" cy="265080"/>
          </a:xfrm>
          <a:prstGeom prst="rect">
            <a:avLst/>
          </a:prstGeom>
        </p:spPr>
        <p:txBody>
          <a:bodyPr lIns="0" tIns="0" rIns="0" bIns="0" rtlCol="0" anchor="t">
            <a:spAutoFit/>
          </a:bodyPr>
          <a:lstStyle/>
          <a:p>
            <a:pPr marL="0" lvl="0" indent="0" algn="ctr">
              <a:lnSpc>
                <a:spcPts val="2239"/>
              </a:lnSpc>
              <a:spcBef>
                <a:spcPts val="223"/>
              </a:spcBef>
            </a:pPr>
            <a:r>
              <a:rPr lang="en-US" sz="1599" spc="15">
                <a:solidFill>
                  <a:srgbClr val="FFFFFF"/>
                </a:solidFill>
                <a:latin typeface="Open Sans"/>
              </a:rPr>
              <a:t>14th Annual GPE Conference | May 17-19, 2021</a:t>
            </a:r>
          </a:p>
        </p:txBody>
      </p:sp>
      <p:sp>
        <p:nvSpPr>
          <p:cNvPr id="15" name="Rectangle 14"/>
          <p:cNvSpPr/>
          <p:nvPr/>
        </p:nvSpPr>
        <p:spPr>
          <a:xfrm>
            <a:off x="990600" y="1407164"/>
            <a:ext cx="2084225" cy="701731"/>
          </a:xfrm>
          <a:prstGeom prst="rect">
            <a:avLst/>
          </a:prstGeom>
        </p:spPr>
        <p:txBody>
          <a:bodyPr wrap="none">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US" sz="4400" b="1" i="0" u="none" strike="noStrike" kern="0" cap="none" spc="0" normalizeH="0" noProof="0" dirty="0">
                <a:ln>
                  <a:noFill/>
                </a:ln>
                <a:solidFill>
                  <a:srgbClr val="9BD1E9"/>
                </a:solidFill>
                <a:effectLst/>
                <a:uLnTx/>
                <a:uFillTx/>
              </a:rPr>
              <a:t>Finalists</a:t>
            </a:r>
          </a:p>
        </p:txBody>
      </p:sp>
      <p:sp>
        <p:nvSpPr>
          <p:cNvPr id="9" name="Title 3"/>
          <p:cNvSpPr txBox="1">
            <a:spLocks/>
          </p:cNvSpPr>
          <p:nvPr/>
        </p:nvSpPr>
        <p:spPr>
          <a:xfrm>
            <a:off x="5532792" y="723900"/>
            <a:ext cx="10760783" cy="1366528"/>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b="1" kern="1200">
                <a:solidFill>
                  <a:srgbClr val="DFC45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noProof="0" dirty="0">
                <a:ln>
                  <a:solidFill>
                    <a:sysClr val="window" lastClr="FFFFFF"/>
                  </a:solidFill>
                </a:ln>
                <a:solidFill>
                  <a:srgbClr val="604A7B"/>
                </a:solidFill>
                <a:effectLst/>
                <a:uLnTx/>
                <a:uFillTx/>
                <a:latin typeface="Calibri" panose="020F0502020204030204" pitchFamily="34" charset="0"/>
                <a:ea typeface="+mj-ea"/>
                <a:cs typeface="+mj-cs"/>
              </a:rPr>
              <a:t>       </a:t>
            </a:r>
            <a:r>
              <a:rPr kumimoji="0" lang="en-US" sz="4400" b="1" i="0" u="none" strike="noStrike" kern="1200" cap="none" spc="0" normalizeH="0" noProof="0" dirty="0">
                <a:ln>
                  <a:noFill/>
                </a:ln>
                <a:solidFill>
                  <a:srgbClr val="DFC452"/>
                </a:solidFill>
                <a:effectLst/>
                <a:uLnTx/>
                <a:uFillTx/>
                <a:latin typeface="Calibri" panose="020F0502020204030204" pitchFamily="34" charset="0"/>
                <a:ea typeface="+mj-ea"/>
                <a:cs typeface="+mj-cs"/>
              </a:rPr>
              <a:t>Rosina C. Chia Award </a:t>
            </a:r>
            <a:br>
              <a:rPr kumimoji="0" lang="en-US" sz="4400" b="1" i="0" u="none" strike="noStrike" kern="1200" cap="none" spc="0" normalizeH="0" noProof="0" dirty="0">
                <a:ln>
                  <a:noFill/>
                </a:ln>
                <a:solidFill>
                  <a:srgbClr val="DFC452"/>
                </a:solidFill>
                <a:effectLst/>
                <a:uLnTx/>
                <a:uFillTx/>
                <a:latin typeface="Calibri" panose="020F0502020204030204" pitchFamily="34" charset="0"/>
                <a:ea typeface="+mj-ea"/>
                <a:cs typeface="+mj-cs"/>
              </a:rPr>
            </a:br>
            <a:r>
              <a:rPr kumimoji="0" lang="en-US" sz="4400" b="1" i="0" u="none" strike="noStrike" kern="1200" cap="none" spc="0" normalizeH="0" noProof="0" dirty="0">
                <a:ln>
                  <a:noFill/>
                </a:ln>
                <a:solidFill>
                  <a:srgbClr val="DFC452"/>
                </a:solidFill>
                <a:effectLst/>
                <a:uLnTx/>
                <a:uFillTx/>
                <a:latin typeface="Calibri" panose="020F0502020204030204" pitchFamily="34" charset="0"/>
                <a:ea typeface="+mj-ea"/>
                <a:cs typeface="+mj-cs"/>
              </a:rPr>
              <a:t>       For Excellence in Teaching</a:t>
            </a:r>
          </a:p>
        </p:txBody>
      </p:sp>
      <p:sp>
        <p:nvSpPr>
          <p:cNvPr id="2" name="Rectangle 1"/>
          <p:cNvSpPr/>
          <p:nvPr/>
        </p:nvSpPr>
        <p:spPr>
          <a:xfrm>
            <a:off x="3768062" y="7688640"/>
            <a:ext cx="11319538" cy="1569660"/>
          </a:xfrm>
          <a:prstGeom prst="rect">
            <a:avLst/>
          </a:prstGeom>
        </p:spPr>
        <p:txBody>
          <a:bodyPr wrap="square">
            <a:spAutoFit/>
          </a:bodyPr>
          <a:lstStyle/>
          <a:p>
            <a:pPr algn="just"/>
            <a:r>
              <a:rPr lang="en-US" sz="2400" b="1" dirty="0">
                <a:solidFill>
                  <a:srgbClr val="DFC452"/>
                </a:solidFill>
                <a:latin typeface="Calibri" panose="020F0502020204030204" pitchFamily="34" charset="0"/>
              </a:rPr>
              <a:t>Amal  </a:t>
            </a:r>
            <a:r>
              <a:rPr lang="en-US" sz="2400" b="1" dirty="0" err="1">
                <a:solidFill>
                  <a:srgbClr val="DFC452"/>
                </a:solidFill>
                <a:latin typeface="Calibri" panose="020F0502020204030204" pitchFamily="34" charset="0"/>
              </a:rPr>
              <a:t>Abou</a:t>
            </a:r>
            <a:r>
              <a:rPr lang="en-US" sz="2400" b="1" dirty="0">
                <a:solidFill>
                  <a:srgbClr val="DFC452"/>
                </a:solidFill>
                <a:latin typeface="Calibri" panose="020F0502020204030204" pitchFamily="34" charset="0"/>
              </a:rPr>
              <a:t> </a:t>
            </a:r>
            <a:r>
              <a:rPr lang="en-US" sz="2400" b="1" dirty="0" err="1">
                <a:solidFill>
                  <a:srgbClr val="DFC452"/>
                </a:solidFill>
                <a:latin typeface="Calibri" panose="020F0502020204030204" pitchFamily="34" charset="0"/>
              </a:rPr>
              <a:t>Shakra</a:t>
            </a:r>
            <a:r>
              <a:rPr lang="en-US" sz="2400" b="1" dirty="0">
                <a:solidFill>
                  <a:srgbClr val="DFC452"/>
                </a:solidFill>
                <a:latin typeface="Calibri" panose="020F0502020204030204" pitchFamily="34" charset="0"/>
              </a:rPr>
              <a:t>  (MUBS, Lebanon) - </a:t>
            </a:r>
            <a:r>
              <a:rPr lang="en-US" sz="2400" b="1" dirty="0">
                <a:solidFill>
                  <a:srgbClr val="9BD1E9"/>
                </a:solidFill>
                <a:latin typeface="Calibri" panose="020F0502020204030204" pitchFamily="34" charset="0"/>
              </a:rPr>
              <a:t>Amal prepared her students well for this class and was guiding them and our discussions went smoothly and students were eager to continue discussions after our classes. </a:t>
            </a:r>
          </a:p>
          <a:p>
            <a:pPr algn="just"/>
            <a:r>
              <a:rPr lang="en-US" sz="2400" b="1" dirty="0">
                <a:solidFill>
                  <a:srgbClr val="DFC452"/>
                </a:solidFill>
              </a:rPr>
              <a:t>  </a:t>
            </a:r>
          </a:p>
        </p:txBody>
      </p:sp>
      <p:sp>
        <p:nvSpPr>
          <p:cNvPr id="3" name="Rectangle 2"/>
          <p:cNvSpPr/>
          <p:nvPr/>
        </p:nvSpPr>
        <p:spPr>
          <a:xfrm>
            <a:off x="3657600" y="2964240"/>
            <a:ext cx="11658600" cy="1569660"/>
          </a:xfrm>
          <a:prstGeom prst="rect">
            <a:avLst/>
          </a:prstGeom>
        </p:spPr>
        <p:txBody>
          <a:bodyPr wrap="square">
            <a:spAutoFit/>
          </a:bodyPr>
          <a:lstStyle/>
          <a:p>
            <a:r>
              <a:rPr lang="en-US" sz="2400" b="1" dirty="0">
                <a:solidFill>
                  <a:srgbClr val="DFC452"/>
                </a:solidFill>
              </a:rPr>
              <a:t>Anna </a:t>
            </a:r>
            <a:r>
              <a:rPr lang="en-US" sz="2400" b="1" dirty="0" err="1">
                <a:solidFill>
                  <a:srgbClr val="DFC452"/>
                </a:solidFill>
              </a:rPr>
              <a:t>Łobodzińska</a:t>
            </a:r>
            <a:r>
              <a:rPr lang="en-US" sz="2400" b="1" dirty="0">
                <a:solidFill>
                  <a:srgbClr val="DFC452"/>
                </a:solidFill>
              </a:rPr>
              <a:t> (CSC, Poland) - </a:t>
            </a:r>
            <a:r>
              <a:rPr lang="en-US" sz="2400" b="1" dirty="0">
                <a:solidFill>
                  <a:srgbClr val="9BD1E9"/>
                </a:solidFill>
              </a:rPr>
              <a:t>Anna is one of the best partners I've worked with. She is cooperative and flexible, professional and funny. Through her enthusiasm, prompting, and sense of humor, she helped making our links lively and successful.</a:t>
            </a:r>
          </a:p>
          <a:p>
            <a:r>
              <a:rPr lang="en-US" sz="2400" b="1" dirty="0">
                <a:solidFill>
                  <a:srgbClr val="DFC452"/>
                </a:solidFill>
              </a:rPr>
              <a:t> </a:t>
            </a:r>
          </a:p>
        </p:txBody>
      </p:sp>
      <p:sp>
        <p:nvSpPr>
          <p:cNvPr id="4" name="Rectangle 3"/>
          <p:cNvSpPr/>
          <p:nvPr/>
        </p:nvSpPr>
        <p:spPr>
          <a:xfrm>
            <a:off x="1164167" y="5380244"/>
            <a:ext cx="10489462" cy="1200329"/>
          </a:xfrm>
          <a:prstGeom prst="rect">
            <a:avLst/>
          </a:prstGeom>
        </p:spPr>
        <p:txBody>
          <a:bodyPr wrap="square">
            <a:spAutoFit/>
          </a:bodyPr>
          <a:lstStyle/>
          <a:p>
            <a:pPr algn="just"/>
            <a:r>
              <a:rPr lang="en-US" sz="2400" b="1" dirty="0">
                <a:solidFill>
                  <a:srgbClr val="DFC452"/>
                </a:solidFill>
              </a:rPr>
              <a:t>Blakely Brooks  (ECU, USA) </a:t>
            </a:r>
            <a:r>
              <a:rPr lang="en-US" sz="2400" b="1" dirty="0">
                <a:solidFill>
                  <a:srgbClr val="9BD1E9"/>
                </a:solidFill>
              </a:rPr>
              <a:t>- Blakely has mastered how to approach and work a friendly and educational intercultural experience. He is keen in a two way process of achieving GU objectives.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6421" t="16693" r="14934" b="26893"/>
          <a:stretch/>
        </p:blipFill>
        <p:spPr>
          <a:xfrm>
            <a:off x="1164167" y="2549502"/>
            <a:ext cx="2178828" cy="2386032"/>
          </a:xfrm>
          <a:prstGeom prst="rect">
            <a:avLst/>
          </a:prstGeom>
          <a:ln>
            <a:solidFill>
              <a:srgbClr val="DFC452"/>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9021" t="12929" r="20671" b="42803"/>
          <a:stretch/>
        </p:blipFill>
        <p:spPr>
          <a:xfrm>
            <a:off x="11866371" y="4533900"/>
            <a:ext cx="2819400" cy="2642493"/>
          </a:xfrm>
          <a:prstGeom prst="rect">
            <a:avLst/>
          </a:prstGeom>
          <a:ln>
            <a:solidFill>
              <a:srgbClr val="DFC452"/>
            </a:solidFill>
          </a:ln>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4167" y="7126712"/>
            <a:ext cx="2389112" cy="2500150"/>
          </a:xfrm>
          <a:prstGeom prst="rect">
            <a:avLst/>
          </a:prstGeom>
          <a:ln>
            <a:solidFill>
              <a:srgbClr val="DFC452"/>
            </a:solidFill>
          </a:ln>
        </p:spPr>
      </p:pic>
      <p:cxnSp>
        <p:nvCxnSpPr>
          <p:cNvPr id="18" name="Straight Connector 17">
            <a:extLst>
              <a:ext uri="{FF2B5EF4-FFF2-40B4-BE49-F238E27FC236}">
                <a16:creationId xmlns:a16="http://schemas.microsoft.com/office/drawing/2014/main" id="{3AAB8860-9AA8-4B9F-806E-26B959945CDB}"/>
              </a:ext>
            </a:extLst>
          </p:cNvPr>
          <p:cNvCxnSpPr/>
          <p:nvPr/>
        </p:nvCxnSpPr>
        <p:spPr>
          <a:xfrm>
            <a:off x="16916400" y="0"/>
            <a:ext cx="0" cy="10287000"/>
          </a:xfrm>
          <a:prstGeom prst="line">
            <a:avLst/>
          </a:prstGeom>
          <a:ln w="9525" cap="flat" cmpd="sng" algn="ctr">
            <a:solidFill>
              <a:srgbClr val="8E8296"/>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18393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10" name="TextBox 10"/>
          <p:cNvSpPr txBox="1"/>
          <p:nvPr/>
        </p:nvSpPr>
        <p:spPr>
          <a:xfrm rot="5400000">
            <a:off x="15155394" y="5209172"/>
            <a:ext cx="4662717" cy="265080"/>
          </a:xfrm>
          <a:prstGeom prst="rect">
            <a:avLst/>
          </a:prstGeom>
        </p:spPr>
        <p:txBody>
          <a:bodyPr lIns="0" tIns="0" rIns="0" bIns="0" rtlCol="0" anchor="t">
            <a:spAutoFit/>
          </a:bodyPr>
          <a:lstStyle/>
          <a:p>
            <a:pPr marL="0" lvl="0" indent="0" algn="ctr">
              <a:lnSpc>
                <a:spcPts val="2239"/>
              </a:lnSpc>
              <a:spcBef>
                <a:spcPts val="223"/>
              </a:spcBef>
            </a:pPr>
            <a:r>
              <a:rPr lang="en-US" sz="1599" spc="15">
                <a:solidFill>
                  <a:srgbClr val="FFFFFF"/>
                </a:solidFill>
                <a:latin typeface="Open Sans"/>
              </a:rPr>
              <a:t>14th Annual GPE Conference | May 17-19, 2021</a:t>
            </a:r>
          </a:p>
        </p:txBody>
      </p:sp>
      <p:sp>
        <p:nvSpPr>
          <p:cNvPr id="15" name="Rectangle 14"/>
          <p:cNvSpPr/>
          <p:nvPr/>
        </p:nvSpPr>
        <p:spPr>
          <a:xfrm>
            <a:off x="990600" y="1407164"/>
            <a:ext cx="2084225" cy="701731"/>
          </a:xfrm>
          <a:prstGeom prst="rect">
            <a:avLst/>
          </a:prstGeom>
        </p:spPr>
        <p:txBody>
          <a:bodyPr wrap="none">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US" sz="4400" b="1" i="0" u="none" strike="noStrike" kern="0" cap="none" spc="0" normalizeH="0" noProof="0" dirty="0">
                <a:ln>
                  <a:noFill/>
                </a:ln>
                <a:solidFill>
                  <a:srgbClr val="9BD1E9"/>
                </a:solidFill>
                <a:effectLst/>
                <a:uLnTx/>
                <a:uFillTx/>
              </a:rPr>
              <a:t>Finalists</a:t>
            </a:r>
          </a:p>
        </p:txBody>
      </p:sp>
      <p:sp>
        <p:nvSpPr>
          <p:cNvPr id="9" name="Title 3"/>
          <p:cNvSpPr txBox="1">
            <a:spLocks/>
          </p:cNvSpPr>
          <p:nvPr/>
        </p:nvSpPr>
        <p:spPr>
          <a:xfrm>
            <a:off x="5532792" y="723900"/>
            <a:ext cx="10760783" cy="1366528"/>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b="1" kern="1200">
                <a:solidFill>
                  <a:srgbClr val="DFC45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noProof="0" dirty="0">
                <a:ln>
                  <a:solidFill>
                    <a:sysClr val="window" lastClr="FFFFFF"/>
                  </a:solidFill>
                </a:ln>
                <a:solidFill>
                  <a:srgbClr val="604A7B"/>
                </a:solidFill>
                <a:effectLst/>
                <a:uLnTx/>
                <a:uFillTx/>
                <a:latin typeface="Calibri" panose="020F0502020204030204" pitchFamily="34" charset="0"/>
                <a:ea typeface="+mj-ea"/>
                <a:cs typeface="+mj-cs"/>
              </a:rPr>
              <a:t>       </a:t>
            </a:r>
            <a:r>
              <a:rPr kumimoji="0" lang="en-US" sz="4400" b="1" i="0" u="none" strike="noStrike" kern="1200" cap="none" spc="0" normalizeH="0" noProof="0" dirty="0">
                <a:ln>
                  <a:noFill/>
                </a:ln>
                <a:solidFill>
                  <a:srgbClr val="DFC452"/>
                </a:solidFill>
                <a:effectLst/>
                <a:uLnTx/>
                <a:uFillTx/>
                <a:latin typeface="Calibri" panose="020F0502020204030204" pitchFamily="34" charset="0"/>
                <a:ea typeface="+mj-ea"/>
                <a:cs typeface="+mj-cs"/>
              </a:rPr>
              <a:t>Rosina C. Chia Award </a:t>
            </a:r>
            <a:br>
              <a:rPr kumimoji="0" lang="en-US" sz="4400" b="1" i="0" u="none" strike="noStrike" kern="1200" cap="none" spc="0" normalizeH="0" noProof="0" dirty="0">
                <a:ln>
                  <a:noFill/>
                </a:ln>
                <a:solidFill>
                  <a:srgbClr val="DFC452"/>
                </a:solidFill>
                <a:effectLst/>
                <a:uLnTx/>
                <a:uFillTx/>
                <a:latin typeface="Calibri" panose="020F0502020204030204" pitchFamily="34" charset="0"/>
                <a:ea typeface="+mj-ea"/>
                <a:cs typeface="+mj-cs"/>
              </a:rPr>
            </a:br>
            <a:r>
              <a:rPr kumimoji="0" lang="en-US" sz="4400" b="1" i="0" u="none" strike="noStrike" kern="1200" cap="none" spc="0" normalizeH="0" noProof="0" dirty="0">
                <a:ln>
                  <a:noFill/>
                </a:ln>
                <a:solidFill>
                  <a:srgbClr val="DFC452"/>
                </a:solidFill>
                <a:effectLst/>
                <a:uLnTx/>
                <a:uFillTx/>
                <a:latin typeface="Calibri" panose="020F0502020204030204" pitchFamily="34" charset="0"/>
                <a:ea typeface="+mj-ea"/>
                <a:cs typeface="+mj-cs"/>
              </a:rPr>
              <a:t>       For Excellence in Teaching</a:t>
            </a:r>
          </a:p>
        </p:txBody>
      </p:sp>
      <p:sp>
        <p:nvSpPr>
          <p:cNvPr id="3" name="Rectangle 2"/>
          <p:cNvSpPr/>
          <p:nvPr/>
        </p:nvSpPr>
        <p:spPr>
          <a:xfrm>
            <a:off x="3810000" y="3113101"/>
            <a:ext cx="11811000" cy="1138773"/>
          </a:xfrm>
          <a:prstGeom prst="rect">
            <a:avLst/>
          </a:prstGeom>
        </p:spPr>
        <p:txBody>
          <a:bodyPr wrap="square">
            <a:spAutoFit/>
          </a:bodyPr>
          <a:lstStyle/>
          <a:p>
            <a:pPr algn="just"/>
            <a:r>
              <a:rPr lang="en-US" sz="2400" b="1" dirty="0">
                <a:solidFill>
                  <a:srgbClr val="DFC452"/>
                </a:solidFill>
              </a:rPr>
              <a:t>Cristian </a:t>
            </a:r>
            <a:r>
              <a:rPr lang="en-US" sz="2400" b="1" dirty="0" err="1">
                <a:solidFill>
                  <a:srgbClr val="DFC452"/>
                </a:solidFill>
              </a:rPr>
              <a:t>Yepes</a:t>
            </a:r>
            <a:r>
              <a:rPr lang="en-US" sz="2400" b="1" dirty="0">
                <a:solidFill>
                  <a:srgbClr val="DFC452"/>
                </a:solidFill>
              </a:rPr>
              <a:t>  (LSC, Colombia) - </a:t>
            </a:r>
            <a:r>
              <a:rPr lang="en-US" sz="2400" b="1" dirty="0">
                <a:solidFill>
                  <a:srgbClr val="9BD1E9"/>
                </a:solidFill>
              </a:rPr>
              <a:t>Cristian communicates in a highly effective, timely manner with his students and with my students during the video and provides thoughtful feedback.</a:t>
            </a:r>
          </a:p>
          <a:p>
            <a:r>
              <a:rPr lang="en-US" sz="2000" b="1" dirty="0">
                <a:solidFill>
                  <a:srgbClr val="DFC452"/>
                </a:solidFill>
              </a:rPr>
              <a:t> </a:t>
            </a:r>
          </a:p>
        </p:txBody>
      </p:sp>
      <p:sp>
        <p:nvSpPr>
          <p:cNvPr id="11" name="Rectangle 10"/>
          <p:cNvSpPr/>
          <p:nvPr/>
        </p:nvSpPr>
        <p:spPr>
          <a:xfrm>
            <a:off x="3668269" y="7429500"/>
            <a:ext cx="11668432" cy="1877437"/>
          </a:xfrm>
          <a:prstGeom prst="rect">
            <a:avLst/>
          </a:prstGeom>
        </p:spPr>
        <p:txBody>
          <a:bodyPr wrap="square">
            <a:spAutoFit/>
          </a:bodyPr>
          <a:lstStyle/>
          <a:p>
            <a:pPr algn="just"/>
            <a:r>
              <a:rPr lang="en-US" sz="2400" b="1" dirty="0">
                <a:solidFill>
                  <a:srgbClr val="DFC452"/>
                </a:solidFill>
              </a:rPr>
              <a:t>Hernando Pinto (USIL, Peru) - </a:t>
            </a:r>
            <a:r>
              <a:rPr lang="en-US" sz="2400" b="1" dirty="0">
                <a:solidFill>
                  <a:srgbClr val="9BD1E9"/>
                </a:solidFill>
              </a:rPr>
              <a:t>Hernando is a wonderful Professor. His students showed him respect and you could tell that they enjoyed his class. We were able to have some fun banter at the start of class, yet when it was time to focus on our days topic, the students jumped in to ask questions. Hernando was a great mix of personal and professional. </a:t>
            </a:r>
          </a:p>
          <a:p>
            <a:r>
              <a:rPr lang="en-US" sz="2000" b="1" dirty="0">
                <a:solidFill>
                  <a:srgbClr val="DFC452"/>
                </a:solidFill>
              </a:rPr>
              <a:t> </a:t>
            </a:r>
          </a:p>
        </p:txBody>
      </p:sp>
      <p:sp>
        <p:nvSpPr>
          <p:cNvPr id="12" name="Rectangle 11"/>
          <p:cNvSpPr/>
          <p:nvPr/>
        </p:nvSpPr>
        <p:spPr>
          <a:xfrm>
            <a:off x="1035116" y="5338391"/>
            <a:ext cx="11918883" cy="1138773"/>
          </a:xfrm>
          <a:prstGeom prst="rect">
            <a:avLst/>
          </a:prstGeom>
        </p:spPr>
        <p:txBody>
          <a:bodyPr wrap="square">
            <a:spAutoFit/>
          </a:bodyPr>
          <a:lstStyle/>
          <a:p>
            <a:r>
              <a:rPr lang="en-US" sz="2400" b="1" dirty="0">
                <a:solidFill>
                  <a:srgbClr val="DFC452"/>
                </a:solidFill>
              </a:rPr>
              <a:t>Jennifer Sisk  (ECU, USA) - </a:t>
            </a:r>
            <a:r>
              <a:rPr lang="en-US" sz="2400" b="1" dirty="0">
                <a:solidFill>
                  <a:srgbClr val="9BD1E9"/>
                </a:solidFill>
              </a:rPr>
              <a:t>Jenn is hard worker, a gentle soul and a devoted person. She is one of those teachers who seems to live the classes she teaches.</a:t>
            </a:r>
          </a:p>
          <a:p>
            <a:endParaRPr lang="en-US" sz="2000" b="1" dirty="0">
              <a:solidFill>
                <a:srgbClr val="DFC45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429148"/>
            <a:ext cx="2229625" cy="2257152"/>
          </a:xfrm>
          <a:prstGeom prst="rect">
            <a:avLst/>
          </a:prstGeom>
          <a:ln>
            <a:solidFill>
              <a:srgbClr val="DFC452"/>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13625"/>
          <a:stretch/>
        </p:blipFill>
        <p:spPr>
          <a:xfrm>
            <a:off x="1134417" y="6874214"/>
            <a:ext cx="2190580" cy="2432723"/>
          </a:xfrm>
          <a:prstGeom prst="rect">
            <a:avLst/>
          </a:prstGeom>
          <a:ln>
            <a:solidFill>
              <a:srgbClr val="DFC452"/>
            </a:solidFill>
          </a:ln>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8880" b="22348"/>
          <a:stretch/>
        </p:blipFill>
        <p:spPr>
          <a:xfrm>
            <a:off x="13249359" y="4251874"/>
            <a:ext cx="1762041" cy="3048000"/>
          </a:xfrm>
          <a:prstGeom prst="rect">
            <a:avLst/>
          </a:prstGeom>
          <a:ln>
            <a:solidFill>
              <a:srgbClr val="DFC452"/>
            </a:solidFill>
          </a:ln>
        </p:spPr>
      </p:pic>
      <p:cxnSp>
        <p:nvCxnSpPr>
          <p:cNvPr id="14" name="Straight Connector 13">
            <a:extLst>
              <a:ext uri="{FF2B5EF4-FFF2-40B4-BE49-F238E27FC236}">
                <a16:creationId xmlns:a16="http://schemas.microsoft.com/office/drawing/2014/main" id="{44838E83-50D2-4D30-866A-E82D8B86E15F}"/>
              </a:ext>
            </a:extLst>
          </p:cNvPr>
          <p:cNvCxnSpPr/>
          <p:nvPr/>
        </p:nvCxnSpPr>
        <p:spPr>
          <a:xfrm>
            <a:off x="16916400" y="0"/>
            <a:ext cx="0" cy="10287000"/>
          </a:xfrm>
          <a:prstGeom prst="line">
            <a:avLst/>
          </a:prstGeom>
          <a:ln w="9525" cap="flat" cmpd="sng" algn="ctr">
            <a:solidFill>
              <a:srgbClr val="8E8296"/>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141541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10" name="TextBox 10"/>
          <p:cNvSpPr txBox="1"/>
          <p:nvPr/>
        </p:nvSpPr>
        <p:spPr>
          <a:xfrm rot="5400000">
            <a:off x="15155394" y="5209172"/>
            <a:ext cx="4662717" cy="265080"/>
          </a:xfrm>
          <a:prstGeom prst="rect">
            <a:avLst/>
          </a:prstGeom>
        </p:spPr>
        <p:txBody>
          <a:bodyPr lIns="0" tIns="0" rIns="0" bIns="0" rtlCol="0" anchor="t">
            <a:spAutoFit/>
          </a:bodyPr>
          <a:lstStyle/>
          <a:p>
            <a:pPr marL="0" lvl="0" indent="0" algn="ctr">
              <a:lnSpc>
                <a:spcPts val="2239"/>
              </a:lnSpc>
              <a:spcBef>
                <a:spcPts val="223"/>
              </a:spcBef>
            </a:pPr>
            <a:r>
              <a:rPr lang="en-US" sz="1599" spc="15">
                <a:solidFill>
                  <a:srgbClr val="FFFFFF"/>
                </a:solidFill>
                <a:latin typeface="Open Sans"/>
              </a:rPr>
              <a:t>14th Annual GPE Conference | May 17-19, 2021</a:t>
            </a:r>
          </a:p>
        </p:txBody>
      </p:sp>
      <p:sp>
        <p:nvSpPr>
          <p:cNvPr id="15" name="Rectangle 14"/>
          <p:cNvSpPr/>
          <p:nvPr/>
        </p:nvSpPr>
        <p:spPr>
          <a:xfrm>
            <a:off x="990600" y="1407164"/>
            <a:ext cx="2084225" cy="701731"/>
          </a:xfrm>
          <a:prstGeom prst="rect">
            <a:avLst/>
          </a:prstGeom>
        </p:spPr>
        <p:txBody>
          <a:bodyPr wrap="none">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US" sz="4400" b="1" i="0" u="none" strike="noStrike" kern="0" cap="none" spc="0" normalizeH="0" noProof="0" dirty="0">
                <a:ln>
                  <a:noFill/>
                </a:ln>
                <a:solidFill>
                  <a:srgbClr val="9BD1E9"/>
                </a:solidFill>
                <a:effectLst/>
                <a:uLnTx/>
                <a:uFillTx/>
              </a:rPr>
              <a:t>Finalists</a:t>
            </a:r>
          </a:p>
        </p:txBody>
      </p:sp>
      <p:sp>
        <p:nvSpPr>
          <p:cNvPr id="9" name="Title 3"/>
          <p:cNvSpPr txBox="1">
            <a:spLocks/>
          </p:cNvSpPr>
          <p:nvPr/>
        </p:nvSpPr>
        <p:spPr>
          <a:xfrm>
            <a:off x="5532792" y="723900"/>
            <a:ext cx="10760783" cy="1366528"/>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b="1" kern="1200">
                <a:solidFill>
                  <a:srgbClr val="DFC45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noProof="0" dirty="0">
                <a:ln>
                  <a:solidFill>
                    <a:sysClr val="window" lastClr="FFFFFF"/>
                  </a:solidFill>
                </a:ln>
                <a:solidFill>
                  <a:srgbClr val="604A7B"/>
                </a:solidFill>
                <a:effectLst/>
                <a:uLnTx/>
                <a:uFillTx/>
                <a:latin typeface="Calibri" panose="020F0502020204030204" pitchFamily="34" charset="0"/>
                <a:ea typeface="+mj-ea"/>
                <a:cs typeface="+mj-cs"/>
              </a:rPr>
              <a:t>       </a:t>
            </a:r>
            <a:r>
              <a:rPr kumimoji="0" lang="en-US" sz="4400" b="1" i="0" u="none" strike="noStrike" kern="1200" cap="none" spc="0" normalizeH="0" noProof="0" dirty="0">
                <a:ln>
                  <a:noFill/>
                </a:ln>
                <a:solidFill>
                  <a:srgbClr val="DFC452"/>
                </a:solidFill>
                <a:effectLst/>
                <a:uLnTx/>
                <a:uFillTx/>
                <a:latin typeface="Calibri" panose="020F0502020204030204" pitchFamily="34" charset="0"/>
                <a:ea typeface="+mj-ea"/>
                <a:cs typeface="+mj-cs"/>
              </a:rPr>
              <a:t>Rosina C. Chia Award </a:t>
            </a:r>
            <a:br>
              <a:rPr kumimoji="0" lang="en-US" sz="4400" b="1" i="0" u="none" strike="noStrike" kern="1200" cap="none" spc="0" normalizeH="0" noProof="0" dirty="0">
                <a:ln>
                  <a:noFill/>
                </a:ln>
                <a:solidFill>
                  <a:srgbClr val="DFC452"/>
                </a:solidFill>
                <a:effectLst/>
                <a:uLnTx/>
                <a:uFillTx/>
                <a:latin typeface="Calibri" panose="020F0502020204030204" pitchFamily="34" charset="0"/>
                <a:ea typeface="+mj-ea"/>
                <a:cs typeface="+mj-cs"/>
              </a:rPr>
            </a:br>
            <a:r>
              <a:rPr kumimoji="0" lang="en-US" sz="4400" b="1" i="0" u="none" strike="noStrike" kern="1200" cap="none" spc="0" normalizeH="0" noProof="0" dirty="0">
                <a:ln>
                  <a:noFill/>
                </a:ln>
                <a:solidFill>
                  <a:srgbClr val="DFC452"/>
                </a:solidFill>
                <a:effectLst/>
                <a:uLnTx/>
                <a:uFillTx/>
                <a:latin typeface="Calibri" panose="020F0502020204030204" pitchFamily="34" charset="0"/>
                <a:ea typeface="+mj-ea"/>
                <a:cs typeface="+mj-cs"/>
              </a:rPr>
              <a:t>       For Excellence in Teaching</a:t>
            </a:r>
          </a:p>
        </p:txBody>
      </p:sp>
      <p:sp>
        <p:nvSpPr>
          <p:cNvPr id="3" name="Rectangle 2"/>
          <p:cNvSpPr/>
          <p:nvPr/>
        </p:nvSpPr>
        <p:spPr>
          <a:xfrm>
            <a:off x="4953000" y="2781300"/>
            <a:ext cx="11658600" cy="830997"/>
          </a:xfrm>
          <a:prstGeom prst="rect">
            <a:avLst/>
          </a:prstGeom>
        </p:spPr>
        <p:txBody>
          <a:bodyPr wrap="square">
            <a:spAutoFit/>
          </a:bodyPr>
          <a:lstStyle/>
          <a:p>
            <a:r>
              <a:rPr lang="it-IT" sz="2400" b="1" dirty="0">
                <a:solidFill>
                  <a:srgbClr val="DFC452"/>
                </a:solidFill>
              </a:rPr>
              <a:t>Jihane Ben Massoud  (ESTE, Morocco) - </a:t>
            </a:r>
            <a:r>
              <a:rPr lang="en-US" sz="2400" b="1" dirty="0" err="1">
                <a:solidFill>
                  <a:srgbClr val="9BD1E9"/>
                </a:solidFill>
              </a:rPr>
              <a:t>Jihane</a:t>
            </a:r>
            <a:r>
              <a:rPr lang="en-US" sz="2400" b="1" dirty="0">
                <a:solidFill>
                  <a:srgbClr val="9BD1E9"/>
                </a:solidFill>
              </a:rPr>
              <a:t> is well-organized, a great communicator, and facilitates the discussion well. She is also very respectful of her students.</a:t>
            </a:r>
            <a:r>
              <a:rPr lang="it-IT" sz="2000" b="1" dirty="0">
                <a:solidFill>
                  <a:srgbClr val="DFC452"/>
                </a:solidFill>
              </a:rPr>
              <a:t> </a:t>
            </a:r>
            <a:endParaRPr lang="en-US" sz="2000" b="1" dirty="0">
              <a:solidFill>
                <a:srgbClr val="DFC452"/>
              </a:solidFill>
            </a:endParaRPr>
          </a:p>
        </p:txBody>
      </p:sp>
      <p:sp>
        <p:nvSpPr>
          <p:cNvPr id="13" name="Rectangle 12"/>
          <p:cNvSpPr/>
          <p:nvPr/>
        </p:nvSpPr>
        <p:spPr>
          <a:xfrm>
            <a:off x="3423736" y="6188035"/>
            <a:ext cx="12573000" cy="1200329"/>
          </a:xfrm>
          <a:prstGeom prst="rect">
            <a:avLst/>
          </a:prstGeom>
        </p:spPr>
        <p:txBody>
          <a:bodyPr wrap="square">
            <a:spAutoFit/>
          </a:bodyPr>
          <a:lstStyle/>
          <a:p>
            <a:pPr algn="just"/>
            <a:r>
              <a:rPr lang="it-IT" sz="2400" b="1" dirty="0">
                <a:solidFill>
                  <a:srgbClr val="DFC452"/>
                </a:solidFill>
              </a:rPr>
              <a:t>Lulio Cardenas  (USIL, Peru) - </a:t>
            </a:r>
            <a:r>
              <a:rPr lang="en-US" sz="2400" b="1" dirty="0">
                <a:solidFill>
                  <a:srgbClr val="9BD1E9"/>
                </a:solidFill>
              </a:rPr>
              <a:t>I think </a:t>
            </a:r>
            <a:r>
              <a:rPr lang="en-US" sz="2400" b="1" dirty="0" err="1">
                <a:solidFill>
                  <a:srgbClr val="9BD1E9"/>
                </a:solidFill>
              </a:rPr>
              <a:t>Lulio</a:t>
            </a:r>
            <a:r>
              <a:rPr lang="en-US" sz="2400" b="1" dirty="0">
                <a:solidFill>
                  <a:srgbClr val="9BD1E9"/>
                </a:solidFill>
              </a:rPr>
              <a:t> deserves to be rewarded for his efforts because he proves to have been probably the easiest-going and best organized partner I have ever had teaching the GU.</a:t>
            </a:r>
            <a:endParaRPr lang="it-IT" sz="2000" b="1" dirty="0">
              <a:solidFill>
                <a:srgbClr val="DFC452"/>
              </a:solidFill>
            </a:endParaRPr>
          </a:p>
        </p:txBody>
      </p:sp>
      <p:sp>
        <p:nvSpPr>
          <p:cNvPr id="17" name="Rectangle 16"/>
          <p:cNvSpPr/>
          <p:nvPr/>
        </p:nvSpPr>
        <p:spPr>
          <a:xfrm>
            <a:off x="943897" y="8427303"/>
            <a:ext cx="12665188" cy="830997"/>
          </a:xfrm>
          <a:prstGeom prst="rect">
            <a:avLst/>
          </a:prstGeom>
        </p:spPr>
        <p:txBody>
          <a:bodyPr wrap="square">
            <a:spAutoFit/>
          </a:bodyPr>
          <a:lstStyle/>
          <a:p>
            <a:r>
              <a:rPr lang="it-IT" sz="2400" b="1" dirty="0">
                <a:solidFill>
                  <a:srgbClr val="DFC452"/>
                </a:solidFill>
              </a:rPr>
              <a:t>Sarah Page  (ECU, USA) -  </a:t>
            </a:r>
            <a:r>
              <a:rPr lang="en-US" sz="2400" b="1" dirty="0">
                <a:solidFill>
                  <a:srgbClr val="9BD1E9"/>
                </a:solidFill>
              </a:rPr>
              <a:t>It is always a pleasure to work with Sarah. She is an excellent communicator, always has a positive attitude, and is great at facilitating discussions during links.</a:t>
            </a:r>
            <a:endParaRPr lang="it-IT" sz="2400" b="1" dirty="0">
              <a:solidFill>
                <a:srgbClr val="9BD1E9"/>
              </a:solidFil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692" t="13872" b="8710"/>
          <a:stretch/>
        </p:blipFill>
        <p:spPr>
          <a:xfrm>
            <a:off x="1020097" y="2515260"/>
            <a:ext cx="3488518" cy="1365815"/>
          </a:xfrm>
          <a:prstGeom prst="rect">
            <a:avLst/>
          </a:prstGeom>
        </p:spPr>
      </p:pic>
      <p:grpSp>
        <p:nvGrpSpPr>
          <p:cNvPr id="5" name="Group 4">
            <a:extLst>
              <a:ext uri="{FF2B5EF4-FFF2-40B4-BE49-F238E27FC236}">
                <a16:creationId xmlns:a16="http://schemas.microsoft.com/office/drawing/2014/main" id="{3AF0BD01-8301-41AF-89AB-ED367D1062DB}"/>
              </a:ext>
            </a:extLst>
          </p:cNvPr>
          <p:cNvGrpSpPr/>
          <p:nvPr/>
        </p:nvGrpSpPr>
        <p:grpSpPr>
          <a:xfrm>
            <a:off x="914398" y="3819049"/>
            <a:ext cx="15082338" cy="1926047"/>
            <a:chOff x="914398" y="3819049"/>
            <a:chExt cx="15082338" cy="1926047"/>
          </a:xfrm>
        </p:grpSpPr>
        <p:sp>
          <p:nvSpPr>
            <p:cNvPr id="14" name="Rectangle 13"/>
            <p:cNvSpPr/>
            <p:nvPr/>
          </p:nvSpPr>
          <p:spPr>
            <a:xfrm>
              <a:off x="914398" y="4417417"/>
              <a:ext cx="12694686" cy="1200329"/>
            </a:xfrm>
            <a:prstGeom prst="rect">
              <a:avLst/>
            </a:prstGeom>
          </p:spPr>
          <p:txBody>
            <a:bodyPr wrap="square">
              <a:spAutoFit/>
            </a:bodyPr>
            <a:lstStyle/>
            <a:p>
              <a:pPr algn="just"/>
              <a:r>
                <a:rPr lang="it-IT" sz="2400" b="1" dirty="0">
                  <a:solidFill>
                    <a:srgbClr val="DFC452"/>
                  </a:solidFill>
                </a:rPr>
                <a:t>Mariko Eguchi  (USJ, Japan) -  </a:t>
              </a:r>
              <a:r>
                <a:rPr lang="en-US" sz="2400" b="1" dirty="0">
                  <a:solidFill>
                    <a:srgbClr val="9BD1E9"/>
                  </a:solidFill>
                </a:rPr>
                <a:t>Mariko is an excellent collaborator for multicultural communication and learning.  She is also very keen in assisting partner teacher in collaborating to achieve GU´s objectives.</a:t>
              </a:r>
              <a:endParaRPr lang="it-IT" sz="2400" b="1" dirty="0">
                <a:solidFill>
                  <a:srgbClr val="9BD1E9"/>
                </a:solidFill>
              </a:endParaRP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79965" y="3819049"/>
              <a:ext cx="2216771" cy="1926047"/>
            </a:xfrm>
            <a:prstGeom prst="rect">
              <a:avLst/>
            </a:prstGeom>
            <a:effectLst>
              <a:softEdge rad="127000"/>
            </a:effectLst>
          </p:spPr>
        </p:pic>
      </p:grpSp>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b="14857"/>
          <a:stretch/>
        </p:blipFill>
        <p:spPr>
          <a:xfrm>
            <a:off x="13827575" y="7388364"/>
            <a:ext cx="2085969" cy="2458402"/>
          </a:xfrm>
          <a:prstGeom prst="rect">
            <a:avLst/>
          </a:prstGeom>
          <a:ln>
            <a:solidFill>
              <a:srgbClr val="DFC452"/>
            </a:solidFill>
          </a:ln>
        </p:spPr>
      </p:pic>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6095" t="7334" r="5992"/>
          <a:stretch/>
        </p:blipFill>
        <p:spPr>
          <a:xfrm>
            <a:off x="1107133" y="5777697"/>
            <a:ext cx="1851157" cy="2148571"/>
          </a:xfrm>
          <a:prstGeom prst="rect">
            <a:avLst/>
          </a:prstGeom>
          <a:ln>
            <a:solidFill>
              <a:srgbClr val="DFC452"/>
            </a:solidFill>
          </a:ln>
        </p:spPr>
      </p:pic>
      <p:cxnSp>
        <p:nvCxnSpPr>
          <p:cNvPr id="20" name="Straight Connector 19">
            <a:extLst>
              <a:ext uri="{FF2B5EF4-FFF2-40B4-BE49-F238E27FC236}">
                <a16:creationId xmlns:a16="http://schemas.microsoft.com/office/drawing/2014/main" id="{8FC5A716-038C-43B8-A1FB-3D5887BD73A8}"/>
              </a:ext>
            </a:extLst>
          </p:cNvPr>
          <p:cNvCxnSpPr/>
          <p:nvPr/>
        </p:nvCxnSpPr>
        <p:spPr>
          <a:xfrm>
            <a:off x="16916400" y="0"/>
            <a:ext cx="0" cy="10287000"/>
          </a:xfrm>
          <a:prstGeom prst="line">
            <a:avLst/>
          </a:prstGeom>
          <a:ln w="9525" cap="flat" cmpd="sng" algn="ctr">
            <a:solidFill>
              <a:srgbClr val="8E8296"/>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669577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furniture, curtain&#10;&#10;Description automatically generated">
            <a:extLst>
              <a:ext uri="{FF2B5EF4-FFF2-40B4-BE49-F238E27FC236}">
                <a16:creationId xmlns:a16="http://schemas.microsoft.com/office/drawing/2014/main" id="{7731128B-F94D-43C1-AD8E-21B824D82D7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416" b="14330"/>
          <a:stretch/>
        </p:blipFill>
        <p:spPr>
          <a:xfrm>
            <a:off x="20" y="1923"/>
            <a:ext cx="18287980" cy="10285077"/>
          </a:xfrm>
          <a:prstGeom prst="rect">
            <a:avLst/>
          </a:prstGeom>
        </p:spPr>
      </p:pic>
    </p:spTree>
    <p:extLst>
      <p:ext uri="{BB962C8B-B14F-4D97-AF65-F5344CB8AC3E}">
        <p14:creationId xmlns:p14="http://schemas.microsoft.com/office/powerpoint/2010/main" val="2878695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10" name="TextBox 10"/>
          <p:cNvSpPr txBox="1"/>
          <p:nvPr/>
        </p:nvSpPr>
        <p:spPr>
          <a:xfrm rot="5400000">
            <a:off x="15155394" y="5209172"/>
            <a:ext cx="4662717" cy="265080"/>
          </a:xfrm>
          <a:prstGeom prst="rect">
            <a:avLst/>
          </a:prstGeom>
        </p:spPr>
        <p:txBody>
          <a:bodyPr lIns="0" tIns="0" rIns="0" bIns="0" rtlCol="0" anchor="t">
            <a:spAutoFit/>
          </a:bodyPr>
          <a:lstStyle/>
          <a:p>
            <a:pPr marL="0" lvl="0" indent="0" algn="ctr">
              <a:lnSpc>
                <a:spcPts val="2239"/>
              </a:lnSpc>
              <a:spcBef>
                <a:spcPts val="223"/>
              </a:spcBef>
            </a:pPr>
            <a:r>
              <a:rPr lang="en-US" sz="1599" spc="15">
                <a:solidFill>
                  <a:srgbClr val="FFFFFF"/>
                </a:solidFill>
                <a:latin typeface="Open Sans"/>
              </a:rPr>
              <a:t>14th Annual GPE Conference | May 17-19, 2021</a:t>
            </a:r>
          </a:p>
        </p:txBody>
      </p:sp>
      <p:pic>
        <p:nvPicPr>
          <p:cNvPr id="11" name="Picture 10"/>
          <p:cNvPicPr>
            <a:picLocks noChangeAspect="1"/>
          </p:cNvPicPr>
          <p:nvPr/>
        </p:nvPicPr>
        <p:blipFill>
          <a:blip r:embed="rId3"/>
          <a:stretch>
            <a:fillRect/>
          </a:stretch>
        </p:blipFill>
        <p:spPr>
          <a:xfrm>
            <a:off x="12877800" y="5905500"/>
            <a:ext cx="2613259" cy="260375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965459"/>
            <a:ext cx="11043339" cy="8534400"/>
          </a:xfrm>
          <a:prstGeom prst="rect">
            <a:avLst/>
          </a:prstGeom>
        </p:spPr>
      </p:pic>
      <p:pic>
        <p:nvPicPr>
          <p:cNvPr id="3" name="Picture 2"/>
          <p:cNvPicPr>
            <a:picLocks noChangeAspect="1"/>
          </p:cNvPicPr>
          <p:nvPr/>
        </p:nvPicPr>
        <p:blipFill>
          <a:blip r:embed="rId5"/>
          <a:stretch>
            <a:fillRect/>
          </a:stretch>
        </p:blipFill>
        <p:spPr>
          <a:xfrm>
            <a:off x="11963400" y="2781300"/>
            <a:ext cx="4483911" cy="1752872"/>
          </a:xfrm>
          <a:prstGeom prst="rect">
            <a:avLst/>
          </a:prstGeom>
        </p:spPr>
      </p:pic>
      <p:cxnSp>
        <p:nvCxnSpPr>
          <p:cNvPr id="9" name="Straight Connector 8">
            <a:extLst>
              <a:ext uri="{FF2B5EF4-FFF2-40B4-BE49-F238E27FC236}">
                <a16:creationId xmlns:a16="http://schemas.microsoft.com/office/drawing/2014/main" id="{28CE100D-78E8-4AE5-AD16-857F587F890E}"/>
              </a:ext>
            </a:extLst>
          </p:cNvPr>
          <p:cNvCxnSpPr/>
          <p:nvPr/>
        </p:nvCxnSpPr>
        <p:spPr>
          <a:xfrm>
            <a:off x="16916400" y="0"/>
            <a:ext cx="0" cy="10287000"/>
          </a:xfrm>
          <a:prstGeom prst="line">
            <a:avLst/>
          </a:prstGeom>
          <a:ln w="9525" cap="flat" cmpd="sng" algn="ctr">
            <a:solidFill>
              <a:srgbClr val="8E8296"/>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0693000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4000">
        <p15:prstTrans prst="curtains"/>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A4AEA48450AD47AF5B5DFB1A5938BB" ma:contentTypeVersion="11" ma:contentTypeDescription="Create a new document." ma:contentTypeScope="" ma:versionID="4fd5dfa5fd3a8f4083777e879ca7db28">
  <xsd:schema xmlns:xsd="http://www.w3.org/2001/XMLSchema" xmlns:xs="http://www.w3.org/2001/XMLSchema" xmlns:p="http://schemas.microsoft.com/office/2006/metadata/properties" xmlns:ns2="6d9f87c4-1da5-4866-bf41-b7f1481e62b5" xmlns:ns3="4085767b-d79b-4350-8ea3-e5ada1168344" targetNamespace="http://schemas.microsoft.com/office/2006/metadata/properties" ma:root="true" ma:fieldsID="58eb4ab0e1c037fda56b7132dbbde169" ns2:_="" ns3:_="">
    <xsd:import namespace="6d9f87c4-1da5-4866-bf41-b7f1481e62b5"/>
    <xsd:import namespace="4085767b-d79b-4350-8ea3-e5ada116834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f87c4-1da5-4866-bf41-b7f1481e62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85767b-d79b-4350-8ea3-e5ada116834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E69B8C0-9D5A-44E7-91F9-53A9A0B9DACD}"/>
</file>

<file path=customXml/itemProps2.xml><?xml version="1.0" encoding="utf-8"?>
<ds:datastoreItem xmlns:ds="http://schemas.openxmlformats.org/officeDocument/2006/customXml" ds:itemID="{B8D0BDCD-BECA-4A48-BEA1-F47FF7BDF280}"/>
</file>

<file path=customXml/itemProps3.xml><?xml version="1.0" encoding="utf-8"?>
<ds:datastoreItem xmlns:ds="http://schemas.openxmlformats.org/officeDocument/2006/customXml" ds:itemID="{C84D988B-A36D-4E71-9407-EACBB219D21F}"/>
</file>

<file path=docProps/app.xml><?xml version="1.0" encoding="utf-8"?>
<Properties xmlns="http://schemas.openxmlformats.org/officeDocument/2006/extended-properties" xmlns:vt="http://schemas.openxmlformats.org/officeDocument/2006/docPropsVTypes">
  <TotalTime>986</TotalTime>
  <Words>1319</Words>
  <Application>Microsoft Office PowerPoint</Application>
  <PresentationFormat>Custom</PresentationFormat>
  <Paragraphs>137</Paragraphs>
  <Slides>16</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Open Sans</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COMBINED - GPE Presentation Template</dc:title>
  <dc:creator>Carol</dc:creator>
  <cp:lastModifiedBy>Leibowitz, Jami</cp:lastModifiedBy>
  <cp:revision>102</cp:revision>
  <dcterms:created xsi:type="dcterms:W3CDTF">2006-08-16T00:00:00Z</dcterms:created>
  <dcterms:modified xsi:type="dcterms:W3CDTF">2021-05-18T22:02:43Z</dcterms:modified>
  <dc:identifier>DAEeMsSKAKI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0x01010038A4AEA48450AD47AF5B5DFB1A5938BB</vt:lpwstr>
  </property>
</Properties>
</file>